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modernComment_137_98549956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1B_26F62683.xml" ContentType="application/vnd.ms-powerpoint.comments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24"/>
  </p:notesMasterIdLst>
  <p:sldIdLst>
    <p:sldId id="295" r:id="rId2"/>
    <p:sldId id="323" r:id="rId3"/>
    <p:sldId id="336" r:id="rId4"/>
    <p:sldId id="256" r:id="rId5"/>
    <p:sldId id="271" r:id="rId6"/>
    <p:sldId id="284" r:id="rId7"/>
    <p:sldId id="287" r:id="rId8"/>
    <p:sldId id="311" r:id="rId9"/>
    <p:sldId id="285" r:id="rId10"/>
    <p:sldId id="332" r:id="rId11"/>
    <p:sldId id="283" r:id="rId12"/>
    <p:sldId id="286" r:id="rId13"/>
    <p:sldId id="312" r:id="rId14"/>
    <p:sldId id="333" r:id="rId15"/>
    <p:sldId id="307" r:id="rId16"/>
    <p:sldId id="288" r:id="rId17"/>
    <p:sldId id="335" r:id="rId18"/>
    <p:sldId id="334" r:id="rId19"/>
    <p:sldId id="290" r:id="rId20"/>
    <p:sldId id="293" r:id="rId21"/>
    <p:sldId id="298" r:id="rId22"/>
    <p:sldId id="300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2CACF7E-8852-C40B-E6D3-8CC44633EF53}" name="Turgeon Valérie" initials="TV" userId="S::valerie.turgeon@cegepmontpetit.ca::1b450f87-bfaa-4071-9d8b-ae7ea46261a8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urgeon Valérie" initials="TV" lastIdx="2" clrIdx="0">
    <p:extLst>
      <p:ext uri="{19B8F6BF-5375-455C-9EA6-DF929625EA0E}">
        <p15:presenceInfo xmlns:p15="http://schemas.microsoft.com/office/powerpoint/2012/main" userId="Turgeon Valéri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2435" autoAdjust="0"/>
    <p:restoredTop sz="94629" autoAdjust="0"/>
  </p:normalViewPr>
  <p:slideViewPr>
    <p:cSldViewPr>
      <p:cViewPr varScale="1">
        <p:scale>
          <a:sx n="68" d="100"/>
          <a:sy n="68" d="100"/>
        </p:scale>
        <p:origin x="66" y="9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comments/modernComment_11B_26F6268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10ADC79-A3E4-4C06-9C68-5D705012D4A4}" authorId="{42CACF7E-8852-C40B-E6D3-8CC44633EF53}" created="2023-08-24T02:22:32.669">
    <pc:sldMkLst xmlns:pc="http://schemas.microsoft.com/office/powerpoint/2013/main/command">
      <pc:docMk/>
      <pc:sldMk cId="653665923" sldId="283"/>
    </pc:sldMkLst>
    <p188:txBody>
      <a:bodyPr/>
      <a:lstStyle/>
      <a:p>
        <a:r>
          <a:rPr lang="fr-CA"/>
          <a:t>Changer exemple crazybooks</a:t>
        </a:r>
      </a:p>
    </p188:txBody>
  </p188:cm>
</p188:cmLst>
</file>

<file path=ppt/comments/modernComment_137_9854995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9E8F3A5-4A92-45A6-9A59-2B21D8F3134D}" authorId="{42CACF7E-8852-C40B-E6D3-8CC44633EF53}" created="2023-08-24T02:22:13.792">
    <pc:sldMkLst xmlns:pc="http://schemas.microsoft.com/office/powerpoint/2013/main/command">
      <pc:docMk/>
      <pc:sldMk cId="2555681110" sldId="311"/>
    </pc:sldMkLst>
    <p188:txBody>
      <a:bodyPr/>
      <a:lstStyle/>
      <a:p>
        <a:r>
          <a:rPr lang="fr-CA"/>
          <a:t>Manque Image démo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E24DD3-0184-4539-9A30-8EEDEB43ADD2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</dgm:pt>
    <dgm:pt modelId="{99A3E310-CC78-40F1-A9F0-19989E335D0A}">
      <dgm:prSet phldrT="[Texte]"/>
      <dgm:spPr/>
      <dgm:t>
        <a:bodyPr/>
        <a:lstStyle/>
        <a:p>
          <a:r>
            <a:rPr lang="fr-CA" dirty="0">
              <a:solidFill>
                <a:schemeClr val="tx1">
                  <a:lumMod val="85000"/>
                  <a:lumOff val="15000"/>
                </a:schemeClr>
              </a:solidFill>
            </a:rPr>
            <a:t>Navigateur</a:t>
          </a:r>
          <a:endParaRPr lang="fr-CA" dirty="0"/>
        </a:p>
      </dgm:t>
    </dgm:pt>
    <dgm:pt modelId="{79C3D8F8-7F3A-4DA2-BB5E-698AF7F4444E}" type="parTrans" cxnId="{1940713F-5780-4CA0-A3B4-2A177D3778C2}">
      <dgm:prSet/>
      <dgm:spPr/>
      <dgm:t>
        <a:bodyPr/>
        <a:lstStyle/>
        <a:p>
          <a:endParaRPr lang="fr-CA"/>
        </a:p>
      </dgm:t>
    </dgm:pt>
    <dgm:pt modelId="{4F347BA8-4BBE-4891-8084-500B789F0EC1}" type="sibTrans" cxnId="{1940713F-5780-4CA0-A3B4-2A177D3778C2}">
      <dgm:prSet/>
      <dgm:spPr/>
      <dgm:t>
        <a:bodyPr/>
        <a:lstStyle/>
        <a:p>
          <a:endParaRPr lang="fr-CA"/>
        </a:p>
      </dgm:t>
    </dgm:pt>
    <dgm:pt modelId="{A845AA8C-E61D-4144-8BE5-07A66F79D1CA}">
      <dgm:prSet phldrT="[Texte]"/>
      <dgm:spPr/>
      <dgm:t>
        <a:bodyPr/>
        <a:lstStyle/>
        <a:p>
          <a:r>
            <a:rPr lang="fr-CA" dirty="0">
              <a:solidFill>
                <a:schemeClr val="tx1">
                  <a:lumMod val="95000"/>
                  <a:lumOff val="5000"/>
                </a:schemeClr>
              </a:solidFill>
            </a:rPr>
            <a:t>Application</a:t>
          </a:r>
          <a:r>
            <a:rPr lang="fr-CA" dirty="0">
              <a:solidFill>
                <a:schemeClr val="tx1">
                  <a:lumMod val="85000"/>
                  <a:lumOff val="15000"/>
                </a:schemeClr>
              </a:solidFill>
            </a:rPr>
            <a:t> Web </a:t>
          </a:r>
          <a:endParaRPr lang="fr-CA" dirty="0"/>
        </a:p>
      </dgm:t>
    </dgm:pt>
    <dgm:pt modelId="{8CF9E19A-194C-4038-AB91-2F88C59BB7C2}" type="parTrans" cxnId="{8154BA5A-78F7-4F33-8929-90A1667EE739}">
      <dgm:prSet/>
      <dgm:spPr/>
      <dgm:t>
        <a:bodyPr/>
        <a:lstStyle/>
        <a:p>
          <a:endParaRPr lang="fr-CA"/>
        </a:p>
      </dgm:t>
    </dgm:pt>
    <dgm:pt modelId="{9F6293EC-0FAF-4556-9782-8372BF0FC7EA}" type="sibTrans" cxnId="{8154BA5A-78F7-4F33-8929-90A1667EE739}">
      <dgm:prSet/>
      <dgm:spPr/>
      <dgm:t>
        <a:bodyPr/>
        <a:lstStyle/>
        <a:p>
          <a:endParaRPr lang="fr-CA"/>
        </a:p>
      </dgm:t>
    </dgm:pt>
    <dgm:pt modelId="{DAC49409-D0CE-4239-B424-6B9F22D545F9}">
      <dgm:prSet phldrT="[Texte]"/>
      <dgm:spPr/>
      <dgm:t>
        <a:bodyPr/>
        <a:lstStyle/>
        <a:p>
          <a:r>
            <a:rPr lang="fr-CA" dirty="0">
              <a:solidFill>
                <a:schemeClr val="tx1">
                  <a:lumMod val="85000"/>
                  <a:lumOff val="15000"/>
                </a:schemeClr>
              </a:solidFill>
            </a:rPr>
            <a:t>Base de Données</a:t>
          </a:r>
          <a:endParaRPr lang="fr-CA" dirty="0"/>
        </a:p>
      </dgm:t>
    </dgm:pt>
    <dgm:pt modelId="{8890BD2A-6027-4A13-95F2-B494E2824881}" type="parTrans" cxnId="{A7912B32-7921-4C6D-BC3F-28C65F507B8F}">
      <dgm:prSet/>
      <dgm:spPr/>
      <dgm:t>
        <a:bodyPr/>
        <a:lstStyle/>
        <a:p>
          <a:endParaRPr lang="fr-CA"/>
        </a:p>
      </dgm:t>
    </dgm:pt>
    <dgm:pt modelId="{90DEDCAF-AB73-4C5A-A06B-F5D1F1DB3ECB}" type="sibTrans" cxnId="{A7912B32-7921-4C6D-BC3F-28C65F507B8F}">
      <dgm:prSet/>
      <dgm:spPr/>
      <dgm:t>
        <a:bodyPr/>
        <a:lstStyle/>
        <a:p>
          <a:endParaRPr lang="fr-CA"/>
        </a:p>
      </dgm:t>
    </dgm:pt>
    <dgm:pt modelId="{D66A4371-8976-4710-A773-1A676B1B5561}">
      <dgm:prSet/>
      <dgm:spPr/>
      <dgm:t>
        <a:bodyPr/>
        <a:lstStyle/>
        <a:p>
          <a:pPr>
            <a:buNone/>
          </a:pPr>
          <a:r>
            <a:rPr lang="fr-CA" dirty="0">
              <a:solidFill>
                <a:schemeClr val="tx1">
                  <a:lumMod val="85000"/>
                  <a:lumOff val="15000"/>
                </a:schemeClr>
              </a:solidFill>
            </a:rPr>
            <a:t>intégrité des données</a:t>
          </a:r>
          <a:endParaRPr lang="fr-CA" dirty="0"/>
        </a:p>
      </dgm:t>
    </dgm:pt>
    <dgm:pt modelId="{73188458-0D1A-4EA9-A994-0D0CDA547925}" type="parTrans" cxnId="{B41E9024-8454-4248-9017-3E575C3E8DBE}">
      <dgm:prSet/>
      <dgm:spPr/>
      <dgm:t>
        <a:bodyPr/>
        <a:lstStyle/>
        <a:p>
          <a:endParaRPr lang="fr-CA"/>
        </a:p>
      </dgm:t>
    </dgm:pt>
    <dgm:pt modelId="{0568C519-A6E0-46FE-9C21-2C6DCBD33532}" type="sibTrans" cxnId="{B41E9024-8454-4248-9017-3E575C3E8DBE}">
      <dgm:prSet/>
      <dgm:spPr/>
      <dgm:t>
        <a:bodyPr/>
        <a:lstStyle/>
        <a:p>
          <a:endParaRPr lang="fr-CA"/>
        </a:p>
      </dgm:t>
    </dgm:pt>
    <dgm:pt modelId="{D8F80895-E4D1-4F76-B004-CFFFCE0DFD50}">
      <dgm:prSet/>
      <dgm:spPr/>
      <dgm:t>
        <a:bodyPr/>
        <a:lstStyle/>
        <a:p>
          <a:r>
            <a:rPr lang="fr-CA">
              <a:solidFill>
                <a:schemeClr val="tx1">
                  <a:lumMod val="85000"/>
                  <a:lumOff val="15000"/>
                </a:schemeClr>
              </a:solidFill>
            </a:rPr>
            <a:t>l’intégrité des données et les règles d’affaires</a:t>
          </a:r>
          <a:endParaRPr lang="fr-CA"/>
        </a:p>
      </dgm:t>
    </dgm:pt>
    <dgm:pt modelId="{C7A738A3-FCBD-43A0-B52F-099D384B4E4A}" type="parTrans" cxnId="{984FF49A-F09A-4E10-8E4B-ED4080B3FA1C}">
      <dgm:prSet/>
      <dgm:spPr/>
      <dgm:t>
        <a:bodyPr/>
        <a:lstStyle/>
        <a:p>
          <a:endParaRPr lang="fr-CA"/>
        </a:p>
      </dgm:t>
    </dgm:pt>
    <dgm:pt modelId="{CE7FBC34-74C0-4C3C-A4E2-ADCA12413926}" type="sibTrans" cxnId="{984FF49A-F09A-4E10-8E4B-ED4080B3FA1C}">
      <dgm:prSet/>
      <dgm:spPr/>
      <dgm:t>
        <a:bodyPr/>
        <a:lstStyle/>
        <a:p>
          <a:endParaRPr lang="fr-CA"/>
        </a:p>
      </dgm:t>
    </dgm:pt>
    <dgm:pt modelId="{5B4112B4-7170-4F07-B01C-C06FCDD7A5D2}">
      <dgm:prSet/>
      <dgm:spPr/>
      <dgm:t>
        <a:bodyPr/>
        <a:lstStyle/>
        <a:p>
          <a:r>
            <a:rPr lang="fr-CA" dirty="0">
              <a:solidFill>
                <a:schemeClr val="tx1">
                  <a:lumMod val="85000"/>
                  <a:lumOff val="15000"/>
                </a:schemeClr>
              </a:solidFill>
            </a:rPr>
            <a:t>l’affichage des erreurs et </a:t>
          </a:r>
          <a:r>
            <a:rPr lang="fr-CA" u="sng" dirty="0">
              <a:solidFill>
                <a:schemeClr val="tx1">
                  <a:lumMod val="85000"/>
                  <a:lumOff val="15000"/>
                </a:schemeClr>
              </a:solidFill>
            </a:rPr>
            <a:t>éviter des envois </a:t>
          </a:r>
          <a:r>
            <a:rPr lang="fr-CA" dirty="0">
              <a:solidFill>
                <a:schemeClr val="tx1">
                  <a:lumMod val="85000"/>
                  <a:lumOff val="15000"/>
                </a:schemeClr>
              </a:solidFill>
            </a:rPr>
            <a:t>inutiles</a:t>
          </a:r>
          <a:endParaRPr lang="fr-CA" dirty="0"/>
        </a:p>
      </dgm:t>
    </dgm:pt>
    <dgm:pt modelId="{0D28699A-901A-4657-95B4-0EB3FB953C60}" type="parTrans" cxnId="{379C3224-1FE9-4A58-8AD4-1CFCE8364A3C}">
      <dgm:prSet/>
      <dgm:spPr/>
      <dgm:t>
        <a:bodyPr/>
        <a:lstStyle/>
        <a:p>
          <a:endParaRPr lang="fr-CA"/>
        </a:p>
      </dgm:t>
    </dgm:pt>
    <dgm:pt modelId="{E7FA9955-68F8-4598-9DB8-BC5F9FB1FD97}" type="sibTrans" cxnId="{379C3224-1FE9-4A58-8AD4-1CFCE8364A3C}">
      <dgm:prSet/>
      <dgm:spPr/>
      <dgm:t>
        <a:bodyPr/>
        <a:lstStyle/>
        <a:p>
          <a:endParaRPr lang="fr-CA"/>
        </a:p>
      </dgm:t>
    </dgm:pt>
    <dgm:pt modelId="{BC4F82C6-F5F3-45E8-A99B-BAF86AA8045A}" type="pres">
      <dgm:prSet presAssocID="{C0E24DD3-0184-4539-9A30-8EEDEB43ADD2}" presName="diagram" presStyleCnt="0">
        <dgm:presLayoutVars>
          <dgm:dir/>
          <dgm:animLvl val="lvl"/>
          <dgm:resizeHandles val="exact"/>
        </dgm:presLayoutVars>
      </dgm:prSet>
      <dgm:spPr/>
    </dgm:pt>
    <dgm:pt modelId="{BAAC2683-B521-4206-B221-F6A08E580E77}" type="pres">
      <dgm:prSet presAssocID="{99A3E310-CC78-40F1-A9F0-19989E335D0A}" presName="compNode" presStyleCnt="0"/>
      <dgm:spPr/>
    </dgm:pt>
    <dgm:pt modelId="{01E93925-4E5E-44DA-BEF6-B7CB8C1487B6}" type="pres">
      <dgm:prSet presAssocID="{99A3E310-CC78-40F1-A9F0-19989E335D0A}" presName="childRect" presStyleLbl="bgAcc1" presStyleIdx="0" presStyleCnt="3">
        <dgm:presLayoutVars>
          <dgm:bulletEnabled val="1"/>
        </dgm:presLayoutVars>
      </dgm:prSet>
      <dgm:spPr/>
    </dgm:pt>
    <dgm:pt modelId="{BB27B67F-E45D-41C8-A6B1-81E6A9B8BECA}" type="pres">
      <dgm:prSet presAssocID="{99A3E310-CC78-40F1-A9F0-19989E335D0A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2BC0C039-6BF9-439A-B92A-C97E55F68151}" type="pres">
      <dgm:prSet presAssocID="{99A3E310-CC78-40F1-A9F0-19989E335D0A}" presName="parentRect" presStyleLbl="alignNode1" presStyleIdx="0" presStyleCnt="3"/>
      <dgm:spPr/>
    </dgm:pt>
    <dgm:pt modelId="{25359CCA-C31B-40C8-AD2D-3C261E9144A1}" type="pres">
      <dgm:prSet presAssocID="{99A3E310-CC78-40F1-A9F0-19989E335D0A}" presName="adorn" presStyleLbl="fgAccFollow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F9483511-47D8-44ED-A01B-AF719EDD8DDB}" type="pres">
      <dgm:prSet presAssocID="{4F347BA8-4BBE-4891-8084-500B789F0EC1}" presName="sibTrans" presStyleLbl="sibTrans2D1" presStyleIdx="0" presStyleCnt="0"/>
      <dgm:spPr/>
    </dgm:pt>
    <dgm:pt modelId="{797452C6-77E7-4D16-AAB9-A58BDAA1AD90}" type="pres">
      <dgm:prSet presAssocID="{A845AA8C-E61D-4144-8BE5-07A66F79D1CA}" presName="compNode" presStyleCnt="0"/>
      <dgm:spPr/>
    </dgm:pt>
    <dgm:pt modelId="{3B107182-0CDC-456B-8835-D33729BF08A0}" type="pres">
      <dgm:prSet presAssocID="{A845AA8C-E61D-4144-8BE5-07A66F79D1CA}" presName="childRect" presStyleLbl="bgAcc1" presStyleIdx="1" presStyleCnt="3">
        <dgm:presLayoutVars>
          <dgm:bulletEnabled val="1"/>
        </dgm:presLayoutVars>
      </dgm:prSet>
      <dgm:spPr/>
    </dgm:pt>
    <dgm:pt modelId="{03D3486B-14B6-4658-8D37-D6608A2E2FBE}" type="pres">
      <dgm:prSet presAssocID="{A845AA8C-E61D-4144-8BE5-07A66F79D1CA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1898942D-02E3-4239-9773-D93EB9DCA013}" type="pres">
      <dgm:prSet presAssocID="{A845AA8C-E61D-4144-8BE5-07A66F79D1CA}" presName="parentRect" presStyleLbl="alignNode1" presStyleIdx="1" presStyleCnt="3"/>
      <dgm:spPr/>
    </dgm:pt>
    <dgm:pt modelId="{A70A2FAB-9EBB-4451-BBC7-9C452A64EF77}" type="pres">
      <dgm:prSet presAssocID="{A845AA8C-E61D-4144-8BE5-07A66F79D1CA}" presName="adorn" presStyleLbl="fgAccFollow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5DA2BFED-1955-4EAD-AABC-B46BC24B2367}" type="pres">
      <dgm:prSet presAssocID="{9F6293EC-0FAF-4556-9782-8372BF0FC7EA}" presName="sibTrans" presStyleLbl="sibTrans2D1" presStyleIdx="0" presStyleCnt="0"/>
      <dgm:spPr/>
    </dgm:pt>
    <dgm:pt modelId="{D3815A7C-BDD7-4593-A3DA-F96A1685723F}" type="pres">
      <dgm:prSet presAssocID="{DAC49409-D0CE-4239-B424-6B9F22D545F9}" presName="compNode" presStyleCnt="0"/>
      <dgm:spPr/>
    </dgm:pt>
    <dgm:pt modelId="{7066C819-B561-4558-A41D-FC05F383FF88}" type="pres">
      <dgm:prSet presAssocID="{DAC49409-D0CE-4239-B424-6B9F22D545F9}" presName="childRect" presStyleLbl="bgAcc1" presStyleIdx="2" presStyleCnt="3">
        <dgm:presLayoutVars>
          <dgm:bulletEnabled val="1"/>
        </dgm:presLayoutVars>
      </dgm:prSet>
      <dgm:spPr/>
    </dgm:pt>
    <dgm:pt modelId="{96D7A2A6-4BA6-4A8E-A314-86ECC554A690}" type="pres">
      <dgm:prSet presAssocID="{DAC49409-D0CE-4239-B424-6B9F22D545F9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329E179D-F81E-4587-808E-E8EAD1296E53}" type="pres">
      <dgm:prSet presAssocID="{DAC49409-D0CE-4239-B424-6B9F22D545F9}" presName="parentRect" presStyleLbl="alignNode1" presStyleIdx="2" presStyleCnt="3"/>
      <dgm:spPr/>
    </dgm:pt>
    <dgm:pt modelId="{A49BFFEB-C640-4D1E-9245-4DADBA8B3819}" type="pres">
      <dgm:prSet presAssocID="{DAC49409-D0CE-4239-B424-6B9F22D545F9}" presName="adorn" presStyleLbl="fgAccFollow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</dgm:ptLst>
  <dgm:cxnLst>
    <dgm:cxn modelId="{93CC610E-5A82-43EB-A344-AEF746A1200D}" type="presOf" srcId="{DAC49409-D0CE-4239-B424-6B9F22D545F9}" destId="{96D7A2A6-4BA6-4A8E-A314-86ECC554A690}" srcOrd="0" destOrd="0" presId="urn:microsoft.com/office/officeart/2005/8/layout/bList2"/>
    <dgm:cxn modelId="{379C3224-1FE9-4A58-8AD4-1CFCE8364A3C}" srcId="{99A3E310-CC78-40F1-A9F0-19989E335D0A}" destId="{5B4112B4-7170-4F07-B01C-C06FCDD7A5D2}" srcOrd="0" destOrd="0" parTransId="{0D28699A-901A-4657-95B4-0EB3FB953C60}" sibTransId="{E7FA9955-68F8-4598-9DB8-BC5F9FB1FD97}"/>
    <dgm:cxn modelId="{B41E9024-8454-4248-9017-3E575C3E8DBE}" srcId="{DAC49409-D0CE-4239-B424-6B9F22D545F9}" destId="{D66A4371-8976-4710-A773-1A676B1B5561}" srcOrd="0" destOrd="0" parTransId="{73188458-0D1A-4EA9-A994-0D0CDA547925}" sibTransId="{0568C519-A6E0-46FE-9C21-2C6DCBD33532}"/>
    <dgm:cxn modelId="{DE52182A-5942-4199-8B34-8CF486B6A2DE}" type="presOf" srcId="{99A3E310-CC78-40F1-A9F0-19989E335D0A}" destId="{BB27B67F-E45D-41C8-A6B1-81E6A9B8BECA}" srcOrd="0" destOrd="0" presId="urn:microsoft.com/office/officeart/2005/8/layout/bList2"/>
    <dgm:cxn modelId="{A7912B32-7921-4C6D-BC3F-28C65F507B8F}" srcId="{C0E24DD3-0184-4539-9A30-8EEDEB43ADD2}" destId="{DAC49409-D0CE-4239-B424-6B9F22D545F9}" srcOrd="2" destOrd="0" parTransId="{8890BD2A-6027-4A13-95F2-B494E2824881}" sibTransId="{90DEDCAF-AB73-4C5A-A06B-F5D1F1DB3ECB}"/>
    <dgm:cxn modelId="{EB964F36-F907-44CB-B97C-DA3795F49776}" type="presOf" srcId="{DAC49409-D0CE-4239-B424-6B9F22D545F9}" destId="{329E179D-F81E-4587-808E-E8EAD1296E53}" srcOrd="1" destOrd="0" presId="urn:microsoft.com/office/officeart/2005/8/layout/bList2"/>
    <dgm:cxn modelId="{1940713F-5780-4CA0-A3B4-2A177D3778C2}" srcId="{C0E24DD3-0184-4539-9A30-8EEDEB43ADD2}" destId="{99A3E310-CC78-40F1-A9F0-19989E335D0A}" srcOrd="0" destOrd="0" parTransId="{79C3D8F8-7F3A-4DA2-BB5E-698AF7F4444E}" sibTransId="{4F347BA8-4BBE-4891-8084-500B789F0EC1}"/>
    <dgm:cxn modelId="{0BC98A41-A7EC-46AD-BCC8-067EB36D16C2}" type="presOf" srcId="{4F347BA8-4BBE-4891-8084-500B789F0EC1}" destId="{F9483511-47D8-44ED-A01B-AF719EDD8DDB}" srcOrd="0" destOrd="0" presId="urn:microsoft.com/office/officeart/2005/8/layout/bList2"/>
    <dgm:cxn modelId="{8154BA5A-78F7-4F33-8929-90A1667EE739}" srcId="{C0E24DD3-0184-4539-9A30-8EEDEB43ADD2}" destId="{A845AA8C-E61D-4144-8BE5-07A66F79D1CA}" srcOrd="1" destOrd="0" parTransId="{8CF9E19A-194C-4038-AB91-2F88C59BB7C2}" sibTransId="{9F6293EC-0FAF-4556-9782-8372BF0FC7EA}"/>
    <dgm:cxn modelId="{EEF55385-F5D3-4CAA-A15F-1B341525CBD1}" type="presOf" srcId="{C0E24DD3-0184-4539-9A30-8EEDEB43ADD2}" destId="{BC4F82C6-F5F3-45E8-A99B-BAF86AA8045A}" srcOrd="0" destOrd="0" presId="urn:microsoft.com/office/officeart/2005/8/layout/bList2"/>
    <dgm:cxn modelId="{984FF49A-F09A-4E10-8E4B-ED4080B3FA1C}" srcId="{A845AA8C-E61D-4144-8BE5-07A66F79D1CA}" destId="{D8F80895-E4D1-4F76-B004-CFFFCE0DFD50}" srcOrd="0" destOrd="0" parTransId="{C7A738A3-FCBD-43A0-B52F-099D384B4E4A}" sibTransId="{CE7FBC34-74C0-4C3C-A4E2-ADCA12413926}"/>
    <dgm:cxn modelId="{6F07F3CE-ACAE-4923-BF84-6F1D95A04F6D}" type="presOf" srcId="{D8F80895-E4D1-4F76-B004-CFFFCE0DFD50}" destId="{3B107182-0CDC-456B-8835-D33729BF08A0}" srcOrd="0" destOrd="0" presId="urn:microsoft.com/office/officeart/2005/8/layout/bList2"/>
    <dgm:cxn modelId="{5F011AE2-7FCF-4A32-ABBC-C3143C385048}" type="presOf" srcId="{D66A4371-8976-4710-A773-1A676B1B5561}" destId="{7066C819-B561-4558-A41D-FC05F383FF88}" srcOrd="0" destOrd="0" presId="urn:microsoft.com/office/officeart/2005/8/layout/bList2"/>
    <dgm:cxn modelId="{1DAC37E3-AAE8-4731-AC35-5B7FA2C98BCE}" type="presOf" srcId="{5B4112B4-7170-4F07-B01C-C06FCDD7A5D2}" destId="{01E93925-4E5E-44DA-BEF6-B7CB8C1487B6}" srcOrd="0" destOrd="0" presId="urn:microsoft.com/office/officeart/2005/8/layout/bList2"/>
    <dgm:cxn modelId="{C624FAF1-73E9-42E4-9329-1D6929C570E2}" type="presOf" srcId="{A845AA8C-E61D-4144-8BE5-07A66F79D1CA}" destId="{03D3486B-14B6-4658-8D37-D6608A2E2FBE}" srcOrd="0" destOrd="0" presId="urn:microsoft.com/office/officeart/2005/8/layout/bList2"/>
    <dgm:cxn modelId="{22C2B2F3-8036-46D7-83DD-CDC3BE5C89F0}" type="presOf" srcId="{A845AA8C-E61D-4144-8BE5-07A66F79D1CA}" destId="{1898942D-02E3-4239-9773-D93EB9DCA013}" srcOrd="1" destOrd="0" presId="urn:microsoft.com/office/officeart/2005/8/layout/bList2"/>
    <dgm:cxn modelId="{5EE988FC-86FA-486C-8580-B743FBB595AE}" type="presOf" srcId="{99A3E310-CC78-40F1-A9F0-19989E335D0A}" destId="{2BC0C039-6BF9-439A-B92A-C97E55F68151}" srcOrd="1" destOrd="0" presId="urn:microsoft.com/office/officeart/2005/8/layout/bList2"/>
    <dgm:cxn modelId="{CF5E63FD-F301-4619-9FB9-A4A85084EF22}" type="presOf" srcId="{9F6293EC-0FAF-4556-9782-8372BF0FC7EA}" destId="{5DA2BFED-1955-4EAD-AABC-B46BC24B2367}" srcOrd="0" destOrd="0" presId="urn:microsoft.com/office/officeart/2005/8/layout/bList2"/>
    <dgm:cxn modelId="{9883B498-1F45-4F32-867C-A6B1806826DC}" type="presParOf" srcId="{BC4F82C6-F5F3-45E8-A99B-BAF86AA8045A}" destId="{BAAC2683-B521-4206-B221-F6A08E580E77}" srcOrd="0" destOrd="0" presId="urn:microsoft.com/office/officeart/2005/8/layout/bList2"/>
    <dgm:cxn modelId="{0528E793-C2D3-4601-9C47-2FD7C37F9601}" type="presParOf" srcId="{BAAC2683-B521-4206-B221-F6A08E580E77}" destId="{01E93925-4E5E-44DA-BEF6-B7CB8C1487B6}" srcOrd="0" destOrd="0" presId="urn:microsoft.com/office/officeart/2005/8/layout/bList2"/>
    <dgm:cxn modelId="{3B717BD9-A84F-427D-A557-229B49036017}" type="presParOf" srcId="{BAAC2683-B521-4206-B221-F6A08E580E77}" destId="{BB27B67F-E45D-41C8-A6B1-81E6A9B8BECA}" srcOrd="1" destOrd="0" presId="urn:microsoft.com/office/officeart/2005/8/layout/bList2"/>
    <dgm:cxn modelId="{C3C60222-E7C5-4CDE-A4A0-DC5BD694FE49}" type="presParOf" srcId="{BAAC2683-B521-4206-B221-F6A08E580E77}" destId="{2BC0C039-6BF9-439A-B92A-C97E55F68151}" srcOrd="2" destOrd="0" presId="urn:microsoft.com/office/officeart/2005/8/layout/bList2"/>
    <dgm:cxn modelId="{5F158B57-AE74-4EFA-AE85-3F167E06347A}" type="presParOf" srcId="{BAAC2683-B521-4206-B221-F6A08E580E77}" destId="{25359CCA-C31B-40C8-AD2D-3C261E9144A1}" srcOrd="3" destOrd="0" presId="urn:microsoft.com/office/officeart/2005/8/layout/bList2"/>
    <dgm:cxn modelId="{2D94C11D-B907-4E03-A20B-162840C7B6E1}" type="presParOf" srcId="{BC4F82C6-F5F3-45E8-A99B-BAF86AA8045A}" destId="{F9483511-47D8-44ED-A01B-AF719EDD8DDB}" srcOrd="1" destOrd="0" presId="urn:microsoft.com/office/officeart/2005/8/layout/bList2"/>
    <dgm:cxn modelId="{490FBF0E-8026-4D81-917B-B3BCF9E8EAC6}" type="presParOf" srcId="{BC4F82C6-F5F3-45E8-A99B-BAF86AA8045A}" destId="{797452C6-77E7-4D16-AAB9-A58BDAA1AD90}" srcOrd="2" destOrd="0" presId="urn:microsoft.com/office/officeart/2005/8/layout/bList2"/>
    <dgm:cxn modelId="{0B84A699-5DE4-48F0-A229-F2B5DFEB8722}" type="presParOf" srcId="{797452C6-77E7-4D16-AAB9-A58BDAA1AD90}" destId="{3B107182-0CDC-456B-8835-D33729BF08A0}" srcOrd="0" destOrd="0" presId="urn:microsoft.com/office/officeart/2005/8/layout/bList2"/>
    <dgm:cxn modelId="{7FA49318-F000-4C59-9297-32B3D552638D}" type="presParOf" srcId="{797452C6-77E7-4D16-AAB9-A58BDAA1AD90}" destId="{03D3486B-14B6-4658-8D37-D6608A2E2FBE}" srcOrd="1" destOrd="0" presId="urn:microsoft.com/office/officeart/2005/8/layout/bList2"/>
    <dgm:cxn modelId="{6A082D0C-EC8A-4B08-A83D-EC74D4551D28}" type="presParOf" srcId="{797452C6-77E7-4D16-AAB9-A58BDAA1AD90}" destId="{1898942D-02E3-4239-9773-D93EB9DCA013}" srcOrd="2" destOrd="0" presId="urn:microsoft.com/office/officeart/2005/8/layout/bList2"/>
    <dgm:cxn modelId="{49B288CD-C70B-4A6A-A3E0-2A8B1AB93D36}" type="presParOf" srcId="{797452C6-77E7-4D16-AAB9-A58BDAA1AD90}" destId="{A70A2FAB-9EBB-4451-BBC7-9C452A64EF77}" srcOrd="3" destOrd="0" presId="urn:microsoft.com/office/officeart/2005/8/layout/bList2"/>
    <dgm:cxn modelId="{B50ED857-789B-46DA-964A-B4923B90DA13}" type="presParOf" srcId="{BC4F82C6-F5F3-45E8-A99B-BAF86AA8045A}" destId="{5DA2BFED-1955-4EAD-AABC-B46BC24B2367}" srcOrd="3" destOrd="0" presId="urn:microsoft.com/office/officeart/2005/8/layout/bList2"/>
    <dgm:cxn modelId="{7A25A566-A943-4757-81B6-F56A591452C8}" type="presParOf" srcId="{BC4F82C6-F5F3-45E8-A99B-BAF86AA8045A}" destId="{D3815A7C-BDD7-4593-A3DA-F96A1685723F}" srcOrd="4" destOrd="0" presId="urn:microsoft.com/office/officeart/2005/8/layout/bList2"/>
    <dgm:cxn modelId="{13D3DAB3-19FE-4709-9537-8D46ED0A05D9}" type="presParOf" srcId="{D3815A7C-BDD7-4593-A3DA-F96A1685723F}" destId="{7066C819-B561-4558-A41D-FC05F383FF88}" srcOrd="0" destOrd="0" presId="urn:microsoft.com/office/officeart/2005/8/layout/bList2"/>
    <dgm:cxn modelId="{10F43C9D-DA18-4C5D-BFD6-A69EA3524F1A}" type="presParOf" srcId="{D3815A7C-BDD7-4593-A3DA-F96A1685723F}" destId="{96D7A2A6-4BA6-4A8E-A314-86ECC554A690}" srcOrd="1" destOrd="0" presId="urn:microsoft.com/office/officeart/2005/8/layout/bList2"/>
    <dgm:cxn modelId="{B13E952D-7F1A-468C-A4D5-598D823B42E0}" type="presParOf" srcId="{D3815A7C-BDD7-4593-A3DA-F96A1685723F}" destId="{329E179D-F81E-4587-808E-E8EAD1296E53}" srcOrd="2" destOrd="0" presId="urn:microsoft.com/office/officeart/2005/8/layout/bList2"/>
    <dgm:cxn modelId="{A96E5CED-4D92-4E25-A0CA-A8FCE14EE63D}" type="presParOf" srcId="{D3815A7C-BDD7-4593-A3DA-F96A1685723F}" destId="{A49BFFEB-C640-4D1E-9245-4DADBA8B3819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0BB9BF-BA0E-46DB-84D9-22A5F5DDA64B}" type="doc">
      <dgm:prSet loTypeId="urn:microsoft.com/office/officeart/2008/layout/PictureStrips" loCatId="list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fr-CA"/>
        </a:p>
      </dgm:t>
    </dgm:pt>
    <dgm:pt modelId="{D1D5BC4E-28FB-4F1A-BBB8-39891D55D168}">
      <dgm:prSet phldrT="[Texte]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fr-CA" dirty="0"/>
            <a:t>Contrôler comment la donnée est affichée et ses métadonnées</a:t>
          </a:r>
        </a:p>
      </dgm:t>
    </dgm:pt>
    <dgm:pt modelId="{24A90C81-52F9-4B53-B17F-75E12A23CD13}" type="parTrans" cxnId="{1AEEABA3-D557-4083-98DA-CAFABD3EE54B}">
      <dgm:prSet/>
      <dgm:spPr/>
      <dgm:t>
        <a:bodyPr/>
        <a:lstStyle/>
        <a:p>
          <a:endParaRPr lang="fr-CA"/>
        </a:p>
      </dgm:t>
    </dgm:pt>
    <dgm:pt modelId="{A230C769-A65E-4876-A48C-E7F62DD3963B}" type="sibTrans" cxnId="{1AEEABA3-D557-4083-98DA-CAFABD3EE54B}">
      <dgm:prSet/>
      <dgm:spPr/>
      <dgm:t>
        <a:bodyPr/>
        <a:lstStyle/>
        <a:p>
          <a:endParaRPr lang="fr-CA"/>
        </a:p>
      </dgm:t>
    </dgm:pt>
    <dgm:pt modelId="{95AE377C-6EF3-49C0-870A-2B7AF0C06BA2}">
      <dgm:prSet phldrT="[Texte]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fr-CA"/>
            <a:t>Valider la valeur (vide, pas vide, format)</a:t>
          </a:r>
          <a:endParaRPr lang="fr-CA" dirty="0"/>
        </a:p>
      </dgm:t>
    </dgm:pt>
    <dgm:pt modelId="{7103EF1E-A215-4902-8B86-D1FE1BC58EC8}" type="parTrans" cxnId="{5899E1E4-0D55-47DB-90C6-4BA153B28119}">
      <dgm:prSet/>
      <dgm:spPr/>
      <dgm:t>
        <a:bodyPr/>
        <a:lstStyle/>
        <a:p>
          <a:endParaRPr lang="fr-CA"/>
        </a:p>
      </dgm:t>
    </dgm:pt>
    <dgm:pt modelId="{3DD00431-47F6-4B68-9067-209715589AFD}" type="sibTrans" cxnId="{5899E1E4-0D55-47DB-90C6-4BA153B28119}">
      <dgm:prSet/>
      <dgm:spPr/>
      <dgm:t>
        <a:bodyPr/>
        <a:lstStyle/>
        <a:p>
          <a:endParaRPr lang="fr-CA"/>
        </a:p>
      </dgm:t>
    </dgm:pt>
    <dgm:pt modelId="{5414D6A5-B0D3-4726-B935-240293E38F1B}">
      <dgm:prSet phldrT="[Texte]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fr-CA"/>
            <a:t>Mettre en place les contraintes du modèle </a:t>
          </a:r>
          <a:endParaRPr lang="fr-CA" dirty="0"/>
        </a:p>
      </dgm:t>
    </dgm:pt>
    <dgm:pt modelId="{EBF71785-A599-4D8E-8790-785B54602B64}" type="parTrans" cxnId="{36F79E57-25F1-4092-859F-B8193394049E}">
      <dgm:prSet/>
      <dgm:spPr/>
      <dgm:t>
        <a:bodyPr/>
        <a:lstStyle/>
        <a:p>
          <a:endParaRPr lang="fr-CA"/>
        </a:p>
      </dgm:t>
    </dgm:pt>
    <dgm:pt modelId="{6FB32AE4-66EB-486F-BC35-2C94C941C994}" type="sibTrans" cxnId="{36F79E57-25F1-4092-859F-B8193394049E}">
      <dgm:prSet/>
      <dgm:spPr/>
      <dgm:t>
        <a:bodyPr/>
        <a:lstStyle/>
        <a:p>
          <a:endParaRPr lang="fr-CA"/>
        </a:p>
      </dgm:t>
    </dgm:pt>
    <dgm:pt modelId="{CB825F0C-A1A6-402C-851F-BA9AE9B2387F}" type="pres">
      <dgm:prSet presAssocID="{6A0BB9BF-BA0E-46DB-84D9-22A5F5DDA64B}" presName="Name0" presStyleCnt="0">
        <dgm:presLayoutVars>
          <dgm:dir/>
          <dgm:resizeHandles val="exact"/>
        </dgm:presLayoutVars>
      </dgm:prSet>
      <dgm:spPr/>
    </dgm:pt>
    <dgm:pt modelId="{324A7284-4CDA-49A1-AABF-612D488E4ADC}" type="pres">
      <dgm:prSet presAssocID="{D1D5BC4E-28FB-4F1A-BBB8-39891D55D168}" presName="composite" presStyleCnt="0"/>
      <dgm:spPr/>
    </dgm:pt>
    <dgm:pt modelId="{847C3608-D429-4F6E-9D4D-4FF1B44AC8DA}" type="pres">
      <dgm:prSet presAssocID="{D1D5BC4E-28FB-4F1A-BBB8-39891D55D168}" presName="rect1" presStyleLbl="trAlignAcc1" presStyleIdx="0" presStyleCnt="3">
        <dgm:presLayoutVars>
          <dgm:bulletEnabled val="1"/>
        </dgm:presLayoutVars>
      </dgm:prSet>
      <dgm:spPr/>
    </dgm:pt>
    <dgm:pt modelId="{E959681B-8463-45E6-99D3-80CE8FCD8A40}" type="pres">
      <dgm:prSet presAssocID="{D1D5BC4E-28FB-4F1A-BBB8-39891D55D168}" presName="rect2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9000" r="-49000"/>
          </a:stretch>
        </a:blipFill>
      </dgm:spPr>
    </dgm:pt>
    <dgm:pt modelId="{61027AC1-297A-459C-ADC0-08DF9EBFE1E5}" type="pres">
      <dgm:prSet presAssocID="{A230C769-A65E-4876-A48C-E7F62DD3963B}" presName="sibTrans" presStyleCnt="0"/>
      <dgm:spPr/>
    </dgm:pt>
    <dgm:pt modelId="{85291EDF-4B9C-4B8C-A640-78DE89F88DEB}" type="pres">
      <dgm:prSet presAssocID="{95AE377C-6EF3-49C0-870A-2B7AF0C06BA2}" presName="composite" presStyleCnt="0"/>
      <dgm:spPr/>
    </dgm:pt>
    <dgm:pt modelId="{B5D109CB-0E40-4412-B9E7-7126BA4369F7}" type="pres">
      <dgm:prSet presAssocID="{95AE377C-6EF3-49C0-870A-2B7AF0C06BA2}" presName="rect1" presStyleLbl="trAlignAcc1" presStyleIdx="1" presStyleCnt="3">
        <dgm:presLayoutVars>
          <dgm:bulletEnabled val="1"/>
        </dgm:presLayoutVars>
      </dgm:prSet>
      <dgm:spPr/>
    </dgm:pt>
    <dgm:pt modelId="{04D7C58E-EEE5-4C76-9BAD-9809B5189545}" type="pres">
      <dgm:prSet presAssocID="{95AE377C-6EF3-49C0-870A-2B7AF0C06BA2}" presName="rect2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9000" r="-59000"/>
          </a:stretch>
        </a:blipFill>
      </dgm:spPr>
    </dgm:pt>
    <dgm:pt modelId="{D9D48A53-EC8E-4C93-88C2-FF5FD1F8C0E3}" type="pres">
      <dgm:prSet presAssocID="{3DD00431-47F6-4B68-9067-209715589AFD}" presName="sibTrans" presStyleCnt="0"/>
      <dgm:spPr/>
    </dgm:pt>
    <dgm:pt modelId="{1951376B-43F2-45CA-81B1-3A3D7048954F}" type="pres">
      <dgm:prSet presAssocID="{5414D6A5-B0D3-4726-B935-240293E38F1B}" presName="composite" presStyleCnt="0"/>
      <dgm:spPr/>
    </dgm:pt>
    <dgm:pt modelId="{729DBA3C-6C81-432A-A005-02DA11185896}" type="pres">
      <dgm:prSet presAssocID="{5414D6A5-B0D3-4726-B935-240293E38F1B}" presName="rect1" presStyleLbl="trAlignAcc1" presStyleIdx="2" presStyleCnt="3">
        <dgm:presLayoutVars>
          <dgm:bulletEnabled val="1"/>
        </dgm:presLayoutVars>
      </dgm:prSet>
      <dgm:spPr/>
    </dgm:pt>
    <dgm:pt modelId="{A3D282D1-9625-4EF4-8D02-2D09A2967ACA}" type="pres">
      <dgm:prSet presAssocID="{5414D6A5-B0D3-4726-B935-240293E38F1B}" presName="rect2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4000" r="-34000"/>
          </a:stretch>
        </a:blipFill>
      </dgm:spPr>
    </dgm:pt>
  </dgm:ptLst>
  <dgm:cxnLst>
    <dgm:cxn modelId="{201E7D00-BA9B-4C05-8028-D7F5DA30634A}" type="presOf" srcId="{95AE377C-6EF3-49C0-870A-2B7AF0C06BA2}" destId="{B5D109CB-0E40-4412-B9E7-7126BA4369F7}" srcOrd="0" destOrd="0" presId="urn:microsoft.com/office/officeart/2008/layout/PictureStrips"/>
    <dgm:cxn modelId="{36F79E57-25F1-4092-859F-B8193394049E}" srcId="{6A0BB9BF-BA0E-46DB-84D9-22A5F5DDA64B}" destId="{5414D6A5-B0D3-4726-B935-240293E38F1B}" srcOrd="2" destOrd="0" parTransId="{EBF71785-A599-4D8E-8790-785B54602B64}" sibTransId="{6FB32AE4-66EB-486F-BC35-2C94C941C994}"/>
    <dgm:cxn modelId="{7BFD5D84-9669-4BEA-83ED-3936D3BA6A1F}" type="presOf" srcId="{6A0BB9BF-BA0E-46DB-84D9-22A5F5DDA64B}" destId="{CB825F0C-A1A6-402C-851F-BA9AE9B2387F}" srcOrd="0" destOrd="0" presId="urn:microsoft.com/office/officeart/2008/layout/PictureStrips"/>
    <dgm:cxn modelId="{1AEEABA3-D557-4083-98DA-CAFABD3EE54B}" srcId="{6A0BB9BF-BA0E-46DB-84D9-22A5F5DDA64B}" destId="{D1D5BC4E-28FB-4F1A-BBB8-39891D55D168}" srcOrd="0" destOrd="0" parTransId="{24A90C81-52F9-4B53-B17F-75E12A23CD13}" sibTransId="{A230C769-A65E-4876-A48C-E7F62DD3963B}"/>
    <dgm:cxn modelId="{F214B4A7-31E2-45EF-B6E2-89A26380C023}" type="presOf" srcId="{5414D6A5-B0D3-4726-B935-240293E38F1B}" destId="{729DBA3C-6C81-432A-A005-02DA11185896}" srcOrd="0" destOrd="0" presId="urn:microsoft.com/office/officeart/2008/layout/PictureStrips"/>
    <dgm:cxn modelId="{E00104AB-3553-4361-ABF0-AB92360CD593}" type="presOf" srcId="{D1D5BC4E-28FB-4F1A-BBB8-39891D55D168}" destId="{847C3608-D429-4F6E-9D4D-4FF1B44AC8DA}" srcOrd="0" destOrd="0" presId="urn:microsoft.com/office/officeart/2008/layout/PictureStrips"/>
    <dgm:cxn modelId="{5899E1E4-0D55-47DB-90C6-4BA153B28119}" srcId="{6A0BB9BF-BA0E-46DB-84D9-22A5F5DDA64B}" destId="{95AE377C-6EF3-49C0-870A-2B7AF0C06BA2}" srcOrd="1" destOrd="0" parTransId="{7103EF1E-A215-4902-8B86-D1FE1BC58EC8}" sibTransId="{3DD00431-47F6-4B68-9067-209715589AFD}"/>
    <dgm:cxn modelId="{7FAA06DA-69CD-4A31-89AD-DEA45D89C13C}" type="presParOf" srcId="{CB825F0C-A1A6-402C-851F-BA9AE9B2387F}" destId="{324A7284-4CDA-49A1-AABF-612D488E4ADC}" srcOrd="0" destOrd="0" presId="urn:microsoft.com/office/officeart/2008/layout/PictureStrips"/>
    <dgm:cxn modelId="{7154B806-FABC-4FB2-A469-79C964888E8A}" type="presParOf" srcId="{324A7284-4CDA-49A1-AABF-612D488E4ADC}" destId="{847C3608-D429-4F6E-9D4D-4FF1B44AC8DA}" srcOrd="0" destOrd="0" presId="urn:microsoft.com/office/officeart/2008/layout/PictureStrips"/>
    <dgm:cxn modelId="{F02BF05B-FC79-41F0-AC46-9243B98BF1F3}" type="presParOf" srcId="{324A7284-4CDA-49A1-AABF-612D488E4ADC}" destId="{E959681B-8463-45E6-99D3-80CE8FCD8A40}" srcOrd="1" destOrd="0" presId="urn:microsoft.com/office/officeart/2008/layout/PictureStrips"/>
    <dgm:cxn modelId="{8C9373B8-2A7E-4ED3-830C-63BFB1E4EB83}" type="presParOf" srcId="{CB825F0C-A1A6-402C-851F-BA9AE9B2387F}" destId="{61027AC1-297A-459C-ADC0-08DF9EBFE1E5}" srcOrd="1" destOrd="0" presId="urn:microsoft.com/office/officeart/2008/layout/PictureStrips"/>
    <dgm:cxn modelId="{9D8FAF38-9911-45E0-BF31-3462DF27CE26}" type="presParOf" srcId="{CB825F0C-A1A6-402C-851F-BA9AE9B2387F}" destId="{85291EDF-4B9C-4B8C-A640-78DE89F88DEB}" srcOrd="2" destOrd="0" presId="urn:microsoft.com/office/officeart/2008/layout/PictureStrips"/>
    <dgm:cxn modelId="{BBEF5D67-B911-42F6-87F4-32AB90801AD6}" type="presParOf" srcId="{85291EDF-4B9C-4B8C-A640-78DE89F88DEB}" destId="{B5D109CB-0E40-4412-B9E7-7126BA4369F7}" srcOrd="0" destOrd="0" presId="urn:microsoft.com/office/officeart/2008/layout/PictureStrips"/>
    <dgm:cxn modelId="{A62DAB2F-1775-4303-84D0-D971C7CAC424}" type="presParOf" srcId="{85291EDF-4B9C-4B8C-A640-78DE89F88DEB}" destId="{04D7C58E-EEE5-4C76-9BAD-9809B5189545}" srcOrd="1" destOrd="0" presId="urn:microsoft.com/office/officeart/2008/layout/PictureStrips"/>
    <dgm:cxn modelId="{D988346E-B343-4545-83C0-8F3E8ECF20EC}" type="presParOf" srcId="{CB825F0C-A1A6-402C-851F-BA9AE9B2387F}" destId="{D9D48A53-EC8E-4C93-88C2-FF5FD1F8C0E3}" srcOrd="3" destOrd="0" presId="urn:microsoft.com/office/officeart/2008/layout/PictureStrips"/>
    <dgm:cxn modelId="{5BB4E795-CA47-4268-912A-AD8727F43CBF}" type="presParOf" srcId="{CB825F0C-A1A6-402C-851F-BA9AE9B2387F}" destId="{1951376B-43F2-45CA-81B1-3A3D7048954F}" srcOrd="4" destOrd="0" presId="urn:microsoft.com/office/officeart/2008/layout/PictureStrips"/>
    <dgm:cxn modelId="{E38E532B-3110-48CE-A1A0-9233419F684D}" type="presParOf" srcId="{1951376B-43F2-45CA-81B1-3A3D7048954F}" destId="{729DBA3C-6C81-432A-A005-02DA11185896}" srcOrd="0" destOrd="0" presId="urn:microsoft.com/office/officeart/2008/layout/PictureStrips"/>
    <dgm:cxn modelId="{674F979F-0505-400B-BB99-CC4986113475}" type="presParOf" srcId="{1951376B-43F2-45CA-81B1-3A3D7048954F}" destId="{A3D282D1-9625-4EF4-8D02-2D09A2967ACA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E93925-4E5E-44DA-BEF6-B7CB8C1487B6}">
      <dsp:nvSpPr>
        <dsp:cNvPr id="0" name=""/>
        <dsp:cNvSpPr/>
      </dsp:nvSpPr>
      <dsp:spPr>
        <a:xfrm>
          <a:off x="5922" y="1459745"/>
          <a:ext cx="2558097" cy="1909565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06680" rIns="35560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2800" kern="1200" dirty="0">
              <a:solidFill>
                <a:schemeClr val="tx1">
                  <a:lumMod val="85000"/>
                  <a:lumOff val="15000"/>
                </a:schemeClr>
              </a:solidFill>
            </a:rPr>
            <a:t>l’affichage des erreurs et </a:t>
          </a:r>
          <a:r>
            <a:rPr lang="fr-CA" sz="2800" u="sng" kern="1200" dirty="0">
              <a:solidFill>
                <a:schemeClr val="tx1">
                  <a:lumMod val="85000"/>
                  <a:lumOff val="15000"/>
                </a:schemeClr>
              </a:solidFill>
            </a:rPr>
            <a:t>éviter des envois </a:t>
          </a:r>
          <a:r>
            <a:rPr lang="fr-CA" sz="2800" kern="1200" dirty="0">
              <a:solidFill>
                <a:schemeClr val="tx1">
                  <a:lumMod val="85000"/>
                  <a:lumOff val="15000"/>
                </a:schemeClr>
              </a:solidFill>
            </a:rPr>
            <a:t>inutiles</a:t>
          </a:r>
          <a:endParaRPr lang="fr-CA" sz="2800" kern="1200" dirty="0"/>
        </a:p>
      </dsp:txBody>
      <dsp:txXfrm>
        <a:off x="50665" y="1504488"/>
        <a:ext cx="2468611" cy="1864822"/>
      </dsp:txXfrm>
    </dsp:sp>
    <dsp:sp modelId="{2BC0C039-6BF9-439A-B92A-C97E55F68151}">
      <dsp:nvSpPr>
        <dsp:cNvPr id="0" name=""/>
        <dsp:cNvSpPr/>
      </dsp:nvSpPr>
      <dsp:spPr>
        <a:xfrm>
          <a:off x="5922" y="3369311"/>
          <a:ext cx="2558097" cy="8211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0" rIns="3556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800" kern="1200" dirty="0">
              <a:solidFill>
                <a:schemeClr val="tx1">
                  <a:lumMod val="85000"/>
                  <a:lumOff val="15000"/>
                </a:schemeClr>
              </a:solidFill>
            </a:rPr>
            <a:t>Navigateur</a:t>
          </a:r>
          <a:endParaRPr lang="fr-CA" sz="2800" kern="1200" dirty="0"/>
        </a:p>
      </dsp:txBody>
      <dsp:txXfrm>
        <a:off x="5922" y="3369311"/>
        <a:ext cx="1801477" cy="821113"/>
      </dsp:txXfrm>
    </dsp:sp>
    <dsp:sp modelId="{25359CCA-C31B-40C8-AD2D-3C261E9144A1}">
      <dsp:nvSpPr>
        <dsp:cNvPr id="0" name=""/>
        <dsp:cNvSpPr/>
      </dsp:nvSpPr>
      <dsp:spPr>
        <a:xfrm>
          <a:off x="1879764" y="3499737"/>
          <a:ext cx="895334" cy="89533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107182-0CDC-456B-8835-D33729BF08A0}">
      <dsp:nvSpPr>
        <dsp:cNvPr id="0" name=""/>
        <dsp:cNvSpPr/>
      </dsp:nvSpPr>
      <dsp:spPr>
        <a:xfrm>
          <a:off x="2996912" y="1459745"/>
          <a:ext cx="2558097" cy="1909565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06680" rIns="35560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2800" kern="1200">
              <a:solidFill>
                <a:schemeClr val="tx1">
                  <a:lumMod val="85000"/>
                  <a:lumOff val="15000"/>
                </a:schemeClr>
              </a:solidFill>
            </a:rPr>
            <a:t>l’intégrité des données et les règles d’affaires</a:t>
          </a:r>
          <a:endParaRPr lang="fr-CA" sz="2800" kern="1200"/>
        </a:p>
      </dsp:txBody>
      <dsp:txXfrm>
        <a:off x="3041655" y="1504488"/>
        <a:ext cx="2468611" cy="1864822"/>
      </dsp:txXfrm>
    </dsp:sp>
    <dsp:sp modelId="{1898942D-02E3-4239-9773-D93EB9DCA013}">
      <dsp:nvSpPr>
        <dsp:cNvPr id="0" name=""/>
        <dsp:cNvSpPr/>
      </dsp:nvSpPr>
      <dsp:spPr>
        <a:xfrm>
          <a:off x="2996912" y="3369311"/>
          <a:ext cx="2558097" cy="8211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0" rIns="3556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800" kern="1200" dirty="0">
              <a:solidFill>
                <a:schemeClr val="tx1">
                  <a:lumMod val="95000"/>
                  <a:lumOff val="5000"/>
                </a:schemeClr>
              </a:solidFill>
            </a:rPr>
            <a:t>Application</a:t>
          </a:r>
          <a:r>
            <a:rPr lang="fr-CA" sz="2800" kern="1200" dirty="0">
              <a:solidFill>
                <a:schemeClr val="tx1">
                  <a:lumMod val="85000"/>
                  <a:lumOff val="15000"/>
                </a:schemeClr>
              </a:solidFill>
            </a:rPr>
            <a:t> Web </a:t>
          </a:r>
          <a:endParaRPr lang="fr-CA" sz="2800" kern="1200" dirty="0"/>
        </a:p>
      </dsp:txBody>
      <dsp:txXfrm>
        <a:off x="2996912" y="3369311"/>
        <a:ext cx="1801477" cy="821113"/>
      </dsp:txXfrm>
    </dsp:sp>
    <dsp:sp modelId="{A70A2FAB-9EBB-4451-BBC7-9C452A64EF77}">
      <dsp:nvSpPr>
        <dsp:cNvPr id="0" name=""/>
        <dsp:cNvSpPr/>
      </dsp:nvSpPr>
      <dsp:spPr>
        <a:xfrm>
          <a:off x="4870753" y="3499737"/>
          <a:ext cx="895334" cy="89533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66C819-B561-4558-A41D-FC05F383FF88}">
      <dsp:nvSpPr>
        <dsp:cNvPr id="0" name=""/>
        <dsp:cNvSpPr/>
      </dsp:nvSpPr>
      <dsp:spPr>
        <a:xfrm>
          <a:off x="5987901" y="1459745"/>
          <a:ext cx="2558097" cy="1909565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06680" rIns="35560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CA" sz="2800" kern="1200" dirty="0">
              <a:solidFill>
                <a:schemeClr val="tx1">
                  <a:lumMod val="85000"/>
                  <a:lumOff val="15000"/>
                </a:schemeClr>
              </a:solidFill>
            </a:rPr>
            <a:t>intégrité des données</a:t>
          </a:r>
          <a:endParaRPr lang="fr-CA" sz="2800" kern="1200" dirty="0"/>
        </a:p>
      </dsp:txBody>
      <dsp:txXfrm>
        <a:off x="6032644" y="1504488"/>
        <a:ext cx="2468611" cy="1864822"/>
      </dsp:txXfrm>
    </dsp:sp>
    <dsp:sp modelId="{329E179D-F81E-4587-808E-E8EAD1296E53}">
      <dsp:nvSpPr>
        <dsp:cNvPr id="0" name=""/>
        <dsp:cNvSpPr/>
      </dsp:nvSpPr>
      <dsp:spPr>
        <a:xfrm>
          <a:off x="5987901" y="3369311"/>
          <a:ext cx="2558097" cy="8211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0" rIns="3556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800" kern="1200" dirty="0">
              <a:solidFill>
                <a:schemeClr val="tx1">
                  <a:lumMod val="85000"/>
                  <a:lumOff val="15000"/>
                </a:schemeClr>
              </a:solidFill>
            </a:rPr>
            <a:t>Base de Données</a:t>
          </a:r>
          <a:endParaRPr lang="fr-CA" sz="2800" kern="1200" dirty="0"/>
        </a:p>
      </dsp:txBody>
      <dsp:txXfrm>
        <a:off x="5987901" y="3369311"/>
        <a:ext cx="1801477" cy="821113"/>
      </dsp:txXfrm>
    </dsp:sp>
    <dsp:sp modelId="{A49BFFEB-C640-4D1E-9245-4DADBA8B3819}">
      <dsp:nvSpPr>
        <dsp:cNvPr id="0" name=""/>
        <dsp:cNvSpPr/>
      </dsp:nvSpPr>
      <dsp:spPr>
        <a:xfrm>
          <a:off x="7861743" y="3499737"/>
          <a:ext cx="895334" cy="89533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7C3608-D429-4F6E-9D4D-4FF1B44AC8DA}">
      <dsp:nvSpPr>
        <dsp:cNvPr id="0" name=""/>
        <dsp:cNvSpPr/>
      </dsp:nvSpPr>
      <dsp:spPr>
        <a:xfrm>
          <a:off x="1703486" y="338195"/>
          <a:ext cx="4157662" cy="129926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80039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fr-CA" sz="2600" kern="1200" dirty="0"/>
            <a:t>Contrôler comment la donnée est affichée et ses métadonnées</a:t>
          </a:r>
        </a:p>
      </dsp:txBody>
      <dsp:txXfrm>
        <a:off x="1703486" y="338195"/>
        <a:ext cx="4157662" cy="1299269"/>
      </dsp:txXfrm>
    </dsp:sp>
    <dsp:sp modelId="{E959681B-8463-45E6-99D3-80CE8FCD8A40}">
      <dsp:nvSpPr>
        <dsp:cNvPr id="0" name=""/>
        <dsp:cNvSpPr/>
      </dsp:nvSpPr>
      <dsp:spPr>
        <a:xfrm>
          <a:off x="1530250" y="150523"/>
          <a:ext cx="909488" cy="13642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9000" r="-49000"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B5D109CB-0E40-4412-B9E7-7126BA4369F7}">
      <dsp:nvSpPr>
        <dsp:cNvPr id="0" name=""/>
        <dsp:cNvSpPr/>
      </dsp:nvSpPr>
      <dsp:spPr>
        <a:xfrm>
          <a:off x="1703486" y="1973831"/>
          <a:ext cx="4157662" cy="129926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80039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fr-CA" sz="2600" kern="1200"/>
            <a:t>Valider la valeur (vide, pas vide, format)</a:t>
          </a:r>
          <a:endParaRPr lang="fr-CA" sz="2600" kern="1200" dirty="0"/>
        </a:p>
      </dsp:txBody>
      <dsp:txXfrm>
        <a:off x="1703486" y="1973831"/>
        <a:ext cx="4157662" cy="1299269"/>
      </dsp:txXfrm>
    </dsp:sp>
    <dsp:sp modelId="{04D7C58E-EEE5-4C76-9BAD-9809B5189545}">
      <dsp:nvSpPr>
        <dsp:cNvPr id="0" name=""/>
        <dsp:cNvSpPr/>
      </dsp:nvSpPr>
      <dsp:spPr>
        <a:xfrm>
          <a:off x="1530250" y="1786159"/>
          <a:ext cx="909488" cy="136423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9000" r="-59000"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729DBA3C-6C81-432A-A005-02DA11185896}">
      <dsp:nvSpPr>
        <dsp:cNvPr id="0" name=""/>
        <dsp:cNvSpPr/>
      </dsp:nvSpPr>
      <dsp:spPr>
        <a:xfrm>
          <a:off x="1703486" y="3609467"/>
          <a:ext cx="4157662" cy="129926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80039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fr-CA" sz="2600" kern="1200"/>
            <a:t>Mettre en place les contraintes du modèle </a:t>
          </a:r>
          <a:endParaRPr lang="fr-CA" sz="2600" kern="1200" dirty="0"/>
        </a:p>
      </dsp:txBody>
      <dsp:txXfrm>
        <a:off x="1703486" y="3609467"/>
        <a:ext cx="4157662" cy="1299269"/>
      </dsp:txXfrm>
    </dsp:sp>
    <dsp:sp modelId="{A3D282D1-9625-4EF4-8D02-2D09A2967ACA}">
      <dsp:nvSpPr>
        <dsp:cNvPr id="0" name=""/>
        <dsp:cNvSpPr/>
      </dsp:nvSpPr>
      <dsp:spPr>
        <a:xfrm>
          <a:off x="1530250" y="3421795"/>
          <a:ext cx="909488" cy="13642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4000" r="-34000"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2B9D21-EDCF-4DE7-9688-253086A39D75}" type="datetimeFigureOut">
              <a:rPr lang="en-CA" smtClean="0"/>
              <a:t>2023-09-12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035EB-61FA-4C38-9578-182AC624934B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2979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CF72B-A107-4B02-B623-16533A5AECF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5305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F1E05-5531-4FFA-BE9C-B7CFEDBD6EB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948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Les différents composants MVC génère du HTML qui permet la validation.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351AB-BCAF-4C9E-BDF8-E0DA0A6F531C}" type="slidenum">
              <a:rPr lang="fr-CA" smtClean="0"/>
              <a:t>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64988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À la création de l’objet, les validations sont fait et le ModelState est </a:t>
            </a:r>
            <a:r>
              <a:rPr lang="fr-CA" dirty="0" err="1"/>
              <a:t>populé</a:t>
            </a:r>
            <a:r>
              <a:rPr lang="fr-CA" dirty="0"/>
              <a:t>. 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351AB-BCAF-4C9E-BDF8-E0DA0A6F531C}" type="slidenum">
              <a:rPr lang="fr-CA" smtClean="0"/>
              <a:t>11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72031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Les composants vous aident à bien les utiliser…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351AB-BCAF-4C9E-BDF8-E0DA0A6F531C}" type="slidenum">
              <a:rPr lang="fr-CA" smtClean="0"/>
              <a:t>12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07222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392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16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18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Slide Ligh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6200" y="228601"/>
            <a:ext cx="9067800" cy="610984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1684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ain Slide Light"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6200" y="228601"/>
            <a:ext cx="9067800" cy="609600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99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Main Slide Ligh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6200" y="228601"/>
            <a:ext cx="9067800" cy="609600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6200" y="1143000"/>
            <a:ext cx="8991600" cy="51054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342482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ck_bkgrnd">
    <p:bg>
      <p:bgPr>
        <a:gradFill flip="none" rotWithShape="1">
          <a:gsLst>
            <a:gs pos="0">
              <a:schemeClr val="tx1">
                <a:lumMod val="80000"/>
                <a:lumOff val="20000"/>
              </a:schemeClr>
            </a:gs>
            <a:gs pos="100000">
              <a:schemeClr val="tx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ric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52400" y="76200"/>
            <a:ext cx="7543800" cy="57150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4931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in Slide Light"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6200" y="228601"/>
            <a:ext cx="9067800" cy="685800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76200" y="1219200"/>
            <a:ext cx="8991600" cy="506980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6363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91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861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70230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205345"/>
            <a:ext cx="3703320" cy="466374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205346"/>
            <a:ext cx="3703320" cy="46637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172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023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5504" y="1182565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012445"/>
            <a:ext cx="3703320" cy="385664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5984" y="1182565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012445"/>
            <a:ext cx="3703320" cy="385664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098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977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755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76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843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7023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189998"/>
            <a:ext cx="7543801" cy="46790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22959" y="1089452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186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80" r:id="rId15"/>
    <p:sldLayoutId id="2147483662" r:id="rId16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B_26F6268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Top10/fr/A03_2021-Injection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hyperlink" Target="https://docs.microsoft.com/fr-fr/dotnet/api/microsoft.aspnetcore.mvc.modelbinding.modelstatedictionary?view=aspnetcore-6.0" TargetMode="External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hyperlink" Target="https://docs.microsoft.com/fr-fr/aspnet/core/mvc/models/validation?view=aspnetcore-6.0#remote-attribute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11" Type="http://schemas.openxmlformats.org/officeDocument/2006/relationships/hyperlink" Target="https://jqueryvalidation.org/documentation/" TargetMode="External"/><Relationship Id="rId5" Type="http://schemas.openxmlformats.org/officeDocument/2006/relationships/image" Target="../media/image11.svg"/><Relationship Id="rId10" Type="http://schemas.openxmlformats.org/officeDocument/2006/relationships/hyperlink" Target="https://www.w3schools.com/tags/att_input_type.asp" TargetMode="External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docs.microsoft.com/fr-fr/dotnet/api/microsoft.aspnetcore.mvc.modelbinding.modelstatedictionary?view=aspnetcore-6.0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8/10/relationships/comments" Target="../comments/modernComment_137_9854995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anchor="b">
            <a:normAutofit/>
          </a:bodyPr>
          <a:lstStyle/>
          <a:p>
            <a:r>
              <a:rPr lang="en-US" err="1">
                <a:ln w="19050" cap="rnd" cmpd="sng">
                  <a:solidFill>
                    <a:schemeClr val="tx1"/>
                  </a:solidFill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Programmation</a:t>
            </a:r>
            <a:r>
              <a:rPr lang="en-US">
                <a:ln w="19050" cap="rnd" cmpd="sng">
                  <a:solidFill>
                    <a:schemeClr val="tx1"/>
                  </a:solidFill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Web </a:t>
            </a:r>
            <a:r>
              <a:rPr lang="en-US" err="1">
                <a:ln w="19050" cap="rnd" cmpd="sng">
                  <a:solidFill>
                    <a:schemeClr val="tx1"/>
                  </a:solidFill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Transactionnelle</a:t>
            </a:r>
            <a:endParaRPr lang="en-US">
              <a:ln w="19050" cap="rnd">
                <a:solidFill>
                  <a:schemeClr val="tx1"/>
                </a:solidFill>
              </a:ln>
            </a:endParaRPr>
          </a:p>
        </p:txBody>
      </p:sp>
      <p:pic>
        <p:nvPicPr>
          <p:cNvPr id="55" name="Picture 50" descr="Script informatique sur un écran">
            <a:extLst>
              <a:ext uri="{FF2B5EF4-FFF2-40B4-BE49-F238E27FC236}">
                <a16:creationId xmlns:a16="http://schemas.microsoft.com/office/drawing/2014/main" id="{EE04E5A6-C37E-6B09-4D67-0AC736C1F1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52" b="11621"/>
          <a:stretch/>
        </p:blipFill>
        <p:spPr>
          <a:xfrm>
            <a:off x="12" y="10"/>
            <a:ext cx="9143989" cy="4915066"/>
          </a:xfrm>
          <a:prstGeom prst="rect">
            <a:avLst/>
          </a:prstGeom>
          <a:noFill/>
        </p:spPr>
      </p:pic>
      <p:sp>
        <p:nvSpPr>
          <p:cNvPr id="39" name="Title 48"/>
          <p:cNvSpPr txBox="1">
            <a:spLocks/>
          </p:cNvSpPr>
          <p:nvPr/>
        </p:nvSpPr>
        <p:spPr>
          <a:xfrm>
            <a:off x="822959" y="5907024"/>
            <a:ext cx="7589520" cy="594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 dirty="0">
                <a:solidFill>
                  <a:srgbClr val="FFFFFF"/>
                </a:solidFill>
              </a:rPr>
              <a:t>Validation : Annotations</a:t>
            </a:r>
          </a:p>
        </p:txBody>
      </p:sp>
    </p:spTree>
    <p:extLst>
      <p:ext uri="{BB962C8B-B14F-4D97-AF65-F5344CB8AC3E}">
        <p14:creationId xmlns:p14="http://schemas.microsoft.com/office/powerpoint/2010/main" val="159045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3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C44D03B-D307-404E-9933-5EA7D06A9991}"/>
              </a:ext>
            </a:extLst>
          </p:cNvPr>
          <p:cNvSpPr txBox="1"/>
          <p:nvPr/>
        </p:nvSpPr>
        <p:spPr>
          <a:xfrm>
            <a:off x="835300" y="1831963"/>
            <a:ext cx="642136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cs typeface="Calibri"/>
              </a:rPr>
              <a:t>Le </a:t>
            </a:r>
            <a:r>
              <a:rPr lang="fr-FR" dirty="0" err="1">
                <a:solidFill>
                  <a:schemeClr val="accent2"/>
                </a:solidFill>
                <a:cs typeface="Calibri"/>
              </a:rPr>
              <a:t>jquery</a:t>
            </a:r>
            <a:r>
              <a:rPr lang="fr-FR" dirty="0">
                <a:solidFill>
                  <a:schemeClr val="accent2"/>
                </a:solidFill>
                <a:cs typeface="Calibri"/>
              </a:rPr>
              <a:t>-validation</a:t>
            </a:r>
            <a:r>
              <a:rPr lang="fr-FR" dirty="0">
                <a:cs typeface="Calibri"/>
              </a:rPr>
              <a:t> vient d'une librairie javascript et donc d'un script. Cette référence est habituellement sous le /</a:t>
            </a:r>
            <a:r>
              <a:rPr lang="fr-FR" dirty="0" err="1">
                <a:cs typeface="Calibri"/>
              </a:rPr>
              <a:t>Shared</a:t>
            </a:r>
            <a:r>
              <a:rPr lang="fr-FR" dirty="0">
                <a:cs typeface="Calibri"/>
              </a:rPr>
              <a:t>/, nommé _</a:t>
            </a:r>
            <a:r>
              <a:rPr lang="fr-FR" dirty="0" err="1">
                <a:cs typeface="Calibri"/>
              </a:rPr>
              <a:t>ValidationScriptsPartial</a:t>
            </a:r>
            <a:r>
              <a:rPr lang="fr-FR" dirty="0">
                <a:cs typeface="Calibri"/>
              </a:rPr>
              <a:t>. Il faut donc l'ajouter dans les vues avec validation si elle n’est pas là.</a:t>
            </a:r>
          </a:p>
        </p:txBody>
      </p:sp>
      <p:pic>
        <p:nvPicPr>
          <p:cNvPr id="5" name="Image 5" descr="Une image contenant oiseau&#10;&#10;Description générée automatiquement">
            <a:extLst>
              <a:ext uri="{FF2B5EF4-FFF2-40B4-BE49-F238E27FC236}">
                <a16:creationId xmlns:a16="http://schemas.microsoft.com/office/drawing/2014/main" id="{864B4A59-5BA5-4C0C-8F16-F723DFF8F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69" y="3787409"/>
            <a:ext cx="8050832" cy="114204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EDB567A-7D15-492C-A30E-2470869DF59C}"/>
              </a:ext>
            </a:extLst>
          </p:cNvPr>
          <p:cNvSpPr txBox="1"/>
          <p:nvPr/>
        </p:nvSpPr>
        <p:spPr>
          <a:xfrm>
            <a:off x="394219" y="1361505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/>
              <a:t>Navigateur :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4F51FC6-7F72-56AD-28A4-6B45BD235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 err="1"/>
              <a:t>Jquery</a:t>
            </a:r>
            <a:r>
              <a:rPr lang="fr-CA" dirty="0"/>
              <a:t>-validation</a:t>
            </a:r>
          </a:p>
        </p:txBody>
      </p:sp>
    </p:spTree>
    <p:extLst>
      <p:ext uri="{BB962C8B-B14F-4D97-AF65-F5344CB8AC3E}">
        <p14:creationId xmlns:p14="http://schemas.microsoft.com/office/powerpoint/2010/main" val="3224625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C121D1F8-CF9C-426D-901D-73800AFBD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91879"/>
            <a:ext cx="9144000" cy="7422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2EDD01E7-0D0A-4CE1-85F8-4CC082D6D7A2}"/>
              </a:ext>
            </a:extLst>
          </p:cNvPr>
          <p:cNvSpPr txBox="1"/>
          <p:nvPr/>
        </p:nvSpPr>
        <p:spPr>
          <a:xfrm>
            <a:off x="952500" y="1200566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Le </a:t>
            </a:r>
            <a:r>
              <a:rPr lang="fr-CA" dirty="0" err="1"/>
              <a:t>modelState</a:t>
            </a:r>
            <a:r>
              <a:rPr lang="fr-CA" dirty="0"/>
              <a:t> est </a:t>
            </a:r>
            <a:r>
              <a:rPr lang="fr-CA" dirty="0" err="1"/>
              <a:t>populé</a:t>
            </a:r>
            <a:r>
              <a:rPr lang="fr-CA" dirty="0"/>
              <a:t> dans le contrôleur. </a:t>
            </a:r>
          </a:p>
          <a:p>
            <a:r>
              <a:rPr lang="fr-CA" dirty="0"/>
              <a:t>Au </a:t>
            </a:r>
            <a:r>
              <a:rPr lang="fr-CA" dirty="0" err="1"/>
              <a:t>ModelBinding</a:t>
            </a:r>
            <a:r>
              <a:rPr lang="fr-CA" dirty="0"/>
              <a:t>…</a:t>
            </a:r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B68B70B7-C671-402D-85BA-6B569D8DFB7D}"/>
              </a:ext>
            </a:extLst>
          </p:cNvPr>
          <p:cNvCxnSpPr>
            <a:cxnSpLocks/>
          </p:cNvCxnSpPr>
          <p:nvPr/>
        </p:nvCxnSpPr>
        <p:spPr>
          <a:xfrm>
            <a:off x="5257800" y="2434102"/>
            <a:ext cx="2057400" cy="30909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E4FA851D-CA22-4CB4-9C3B-ED43AB6A2576}"/>
              </a:ext>
            </a:extLst>
          </p:cNvPr>
          <p:cNvSpPr txBox="1"/>
          <p:nvPr/>
        </p:nvSpPr>
        <p:spPr>
          <a:xfrm>
            <a:off x="1066800" y="3423635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Lorsque c’est invalide, il faut retourner la vue avec le formulaire pour afficher les erreurs!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3A3C467A-7EA8-4F63-B542-6B45E54CA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47" y="4159435"/>
            <a:ext cx="7048130" cy="25985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916B8EDC-AC3C-4B21-89B3-C854A50FD697}"/>
              </a:ext>
            </a:extLst>
          </p:cNvPr>
          <p:cNvCxnSpPr/>
          <p:nvPr/>
        </p:nvCxnSpPr>
        <p:spPr>
          <a:xfrm flipH="1">
            <a:off x="4424746" y="4495800"/>
            <a:ext cx="3881054" cy="6096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7288423A-4E0A-4293-A233-C3BFAC621980}"/>
              </a:ext>
            </a:extLst>
          </p:cNvPr>
          <p:cNvCxnSpPr>
            <a:cxnSpLocks/>
          </p:cNvCxnSpPr>
          <p:nvPr/>
        </p:nvCxnSpPr>
        <p:spPr>
          <a:xfrm flipH="1">
            <a:off x="1828800" y="5638800"/>
            <a:ext cx="6400800" cy="9325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74D53864-5394-454A-AADE-1B19EE0165F3}"/>
              </a:ext>
            </a:extLst>
          </p:cNvPr>
          <p:cNvSpPr txBox="1"/>
          <p:nvPr/>
        </p:nvSpPr>
        <p:spPr>
          <a:xfrm>
            <a:off x="8326515" y="426308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Valide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45D4D617-A923-42FF-A423-56833726461E}"/>
              </a:ext>
            </a:extLst>
          </p:cNvPr>
          <p:cNvSpPr txBox="1"/>
          <p:nvPr/>
        </p:nvSpPr>
        <p:spPr>
          <a:xfrm>
            <a:off x="8229600" y="544881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Invalide</a:t>
            </a:r>
          </a:p>
        </p:txBody>
      </p: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6113F5F9-2D1B-4F0F-AC92-F3A8F4720847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4038600" y="5633479"/>
            <a:ext cx="4191000" cy="2362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04D75B71-991B-422A-AB48-43075B412A67}"/>
              </a:ext>
            </a:extLst>
          </p:cNvPr>
          <p:cNvSpPr txBox="1"/>
          <p:nvPr/>
        </p:nvSpPr>
        <p:spPr>
          <a:xfrm>
            <a:off x="952500" y="1787771"/>
            <a:ext cx="5600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i="1" dirty="0"/>
              <a:t>… Le </a:t>
            </a:r>
            <a:r>
              <a:rPr lang="fr-CA" b="1" i="1" dirty="0" err="1"/>
              <a:t>ModelBinding</a:t>
            </a:r>
            <a:r>
              <a:rPr lang="fr-CA" dirty="0"/>
              <a:t> est la création d’un objet et  le mapping des informations de la requête dans l’objet.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6681CB9-19A1-882F-B763-3EAC04273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b="1" dirty="0"/>
              <a:t>Application Web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65366592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671BCD12-1478-4760-AD26-FF40106A0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13" y="2372223"/>
            <a:ext cx="8304602" cy="17713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D554C96-ACB7-475C-A63E-0E90CF7C2A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93" t="64755" r="31470" b="14129"/>
          <a:stretch/>
        </p:blipFill>
        <p:spPr>
          <a:xfrm>
            <a:off x="739588" y="1242246"/>
            <a:ext cx="7438716" cy="3789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28C4EEA-5138-4BFF-917B-857EB45DE3EE}"/>
              </a:ext>
            </a:extLst>
          </p:cNvPr>
          <p:cNvSpPr txBox="1"/>
          <p:nvPr/>
        </p:nvSpPr>
        <p:spPr>
          <a:xfrm>
            <a:off x="754613" y="1644072"/>
            <a:ext cx="76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fr-CA" dirty="0"/>
              <a:t>L’élément de validation va afficher automatiquement les erreurs du ModelState. C’est comme si vous feriez ceci :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8E38554-95A8-4880-8E0D-1A5E1B7CDD65}"/>
              </a:ext>
            </a:extLst>
          </p:cNvPr>
          <p:cNvSpPr txBox="1"/>
          <p:nvPr/>
        </p:nvSpPr>
        <p:spPr>
          <a:xfrm>
            <a:off x="739588" y="4143565"/>
            <a:ext cx="8276578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CA" dirty="0"/>
              <a:t>Lorsque l’erreur est associée à la propriété vide («  ») Elle sera affichée dans le sommaire elle est considérée comme une erreur du modèle et non d’une propriété du modèle.  : 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AC3D6DA-CBB1-4F17-9A4C-236AA6788D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613" y="4831521"/>
            <a:ext cx="9300065" cy="5027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1A0A902-2349-443F-BE08-CFACB96354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074" t="16504" b="21506"/>
          <a:stretch/>
        </p:blipFill>
        <p:spPr>
          <a:xfrm>
            <a:off x="4728859" y="5535559"/>
            <a:ext cx="4330356" cy="13801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B2E9A150-8308-445B-B902-C8A558AF41F4}"/>
              </a:ext>
            </a:extLst>
          </p:cNvPr>
          <p:cNvSpPr txBox="1"/>
          <p:nvPr/>
        </p:nvSpPr>
        <p:spPr>
          <a:xfrm>
            <a:off x="84785" y="5535559"/>
            <a:ext cx="4527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i="1" dirty="0">
                <a:solidFill>
                  <a:schemeClr val="accent2"/>
                </a:solidFill>
              </a:rPr>
              <a:t>NB : Vous pouvez aussi afficher l’ensemble des erreurs dans le sommaire.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EBCCEE5-8743-7D84-E125-7A61F2A98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b="1" dirty="0"/>
              <a:t>Application Web / Navigateur Web 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033547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C8D856-21DD-1349-87B1-2DF5587A5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" y="2693987"/>
            <a:ext cx="9067800" cy="1470025"/>
          </a:xfrm>
        </p:spPr>
        <p:txBody>
          <a:bodyPr/>
          <a:lstStyle/>
          <a:p>
            <a:r>
              <a:rPr lang="fr-CA" dirty="0"/>
              <a:t>Les annotations et validateurs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1315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439" y="919803"/>
            <a:ext cx="8915400" cy="6096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900" dirty="0" err="1"/>
              <a:t>Mais</a:t>
            </a:r>
            <a:r>
              <a:rPr lang="en-US" sz="2900" dirty="0"/>
              <a:t> </a:t>
            </a:r>
            <a:r>
              <a:rPr lang="en-US" sz="2900" dirty="0" err="1"/>
              <a:t>d’où</a:t>
            </a:r>
            <a:r>
              <a:rPr lang="en-US" sz="2900" dirty="0"/>
              <a:t> </a:t>
            </a:r>
            <a:r>
              <a:rPr lang="en-US" sz="2900" dirty="0" err="1"/>
              <a:t>viennent</a:t>
            </a:r>
            <a:r>
              <a:rPr lang="en-US" sz="2900" dirty="0"/>
              <a:t> </a:t>
            </a:r>
            <a:r>
              <a:rPr lang="en-US" sz="2900" dirty="0" err="1"/>
              <a:t>ces</a:t>
            </a:r>
            <a:r>
              <a:rPr lang="en-US" sz="2900" dirty="0"/>
              <a:t> validations?</a:t>
            </a:r>
            <a:br>
              <a:rPr lang="en-US" sz="2900" dirty="0"/>
            </a:br>
            <a:endParaRPr lang="en-US" sz="29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DD4D9EC-679C-457B-B898-91071E581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23" y="2114732"/>
            <a:ext cx="8093040" cy="1542867"/>
          </a:xfrm>
          <a:prstGeom prst="rect">
            <a:avLst/>
          </a:prstGeom>
          <a:ln w="127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229D388A-C0B0-4F0C-AE97-EB9E546E9103}"/>
              </a:ext>
            </a:extLst>
          </p:cNvPr>
          <p:cNvSpPr txBox="1"/>
          <p:nvPr/>
        </p:nvSpPr>
        <p:spPr>
          <a:xfrm>
            <a:off x="299796" y="1464629"/>
            <a:ext cx="83108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Du </a:t>
            </a:r>
            <a:r>
              <a:rPr lang="en-US" sz="1800" dirty="0" err="1"/>
              <a:t>modèle</a:t>
            </a:r>
            <a:r>
              <a:rPr lang="en-US" sz="1800" dirty="0"/>
              <a:t> bien </a:t>
            </a:r>
            <a:r>
              <a:rPr lang="en-US" sz="1800" dirty="0" err="1"/>
              <a:t>sûr</a:t>
            </a:r>
            <a:r>
              <a:rPr lang="en-US" sz="1800" dirty="0"/>
              <a:t>! (</a:t>
            </a:r>
            <a:r>
              <a:rPr lang="en-US" sz="1800" dirty="0" err="1"/>
              <a:t>ou</a:t>
            </a:r>
            <a:r>
              <a:rPr lang="en-US" sz="1800" dirty="0"/>
              <a:t> du </a:t>
            </a:r>
            <a:r>
              <a:rPr lang="en-US" sz="1800" dirty="0" err="1"/>
              <a:t>ViewModel</a:t>
            </a:r>
            <a:r>
              <a:rPr lang="en-US" sz="1800" dirty="0"/>
              <a:t>) </a:t>
            </a:r>
            <a:r>
              <a:rPr lang="en-US" sz="1800" dirty="0" err="1"/>
              <a:t>C’est</a:t>
            </a:r>
            <a:r>
              <a:rPr lang="en-US" sz="1800" dirty="0"/>
              <a:t> le </a:t>
            </a:r>
            <a:r>
              <a:rPr lang="en-US" sz="1800" dirty="0" err="1"/>
              <a:t>rôle</a:t>
            </a:r>
            <a:r>
              <a:rPr lang="en-US" sz="1800" dirty="0"/>
              <a:t> des </a:t>
            </a:r>
            <a:r>
              <a:rPr lang="en-US" sz="1800" dirty="0" err="1"/>
              <a:t>attributs</a:t>
            </a:r>
            <a:r>
              <a:rPr lang="en-US" sz="1800" dirty="0"/>
              <a:t> </a:t>
            </a:r>
            <a:r>
              <a:rPr lang="en-US" sz="1800" dirty="0" err="1"/>
              <a:t>provenant</a:t>
            </a:r>
            <a:r>
              <a:rPr lang="en-US" sz="1800" dirty="0"/>
              <a:t> de </a:t>
            </a:r>
            <a:r>
              <a:rPr lang="en-US" sz="1800" dirty="0" err="1"/>
              <a:t>DataAnnotation</a:t>
            </a:r>
            <a:endParaRPr lang="fr-CA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EB17F0B-C79D-44F7-B3DE-89E60A6C8D9D}"/>
              </a:ext>
            </a:extLst>
          </p:cNvPr>
          <p:cNvSpPr txBox="1"/>
          <p:nvPr/>
        </p:nvSpPr>
        <p:spPr>
          <a:xfrm>
            <a:off x="234435" y="3996809"/>
            <a:ext cx="6907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800" dirty="0"/>
              <a:t>… ou simplement, de façon manuelle dans le code…</a:t>
            </a:r>
            <a:endParaRPr lang="fr-CA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4AE34DE8-DB17-412C-B442-81C1C0C6F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73" y="4437848"/>
            <a:ext cx="7350139" cy="646331"/>
          </a:xfrm>
          <a:prstGeom prst="rect">
            <a:avLst/>
          </a:prstGeom>
          <a:ln w="127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013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EBD22B-5F8B-DE4C-AA88-DF9D68C6C3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Les annotations ont une triple fonction</a:t>
            </a:r>
            <a:endParaRPr lang="fr-FR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12412748-B9F4-CC1C-268A-6F19F5D94D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6154160"/>
              </p:ext>
            </p:extLst>
          </p:nvPr>
        </p:nvGraphicFramePr>
        <p:xfrm>
          <a:off x="1066800" y="1219200"/>
          <a:ext cx="7391400" cy="5059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2057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5BF5B1F-A7DD-4ACA-8E03-82226AAD65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Les annotations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87BBB6F7-E6B1-41A1-AF51-947EC4A264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335" y="1328181"/>
            <a:ext cx="7696200" cy="441960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C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[Key] </a:t>
            </a:r>
            <a:r>
              <a:rPr lang="fr-CA" dirty="0">
                <a:solidFill>
                  <a:schemeClr val="tx1">
                    <a:lumMod val="95000"/>
                    <a:lumOff val="5000"/>
                  </a:schemeClr>
                </a:solidFill>
              </a:rPr>
              <a:t>La clef : N’est pas perçu comme un champ visible dans un formulaire généré (type="</a:t>
            </a:r>
            <a:r>
              <a:rPr lang="fr-CA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hidden</a:t>
            </a:r>
            <a:r>
              <a:rPr lang="fr-CA" dirty="0">
                <a:solidFill>
                  <a:schemeClr val="tx1">
                    <a:lumMod val="95000"/>
                    <a:lumOff val="5000"/>
                  </a:schemeClr>
                </a:solidFill>
              </a:rPr>
              <a:t>"). La clef primaire sur la BD.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C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[Timestamp] </a:t>
            </a:r>
            <a:r>
              <a:rPr lang="fr-CA" dirty="0">
                <a:solidFill>
                  <a:schemeClr val="tx1">
                    <a:lumMod val="95000"/>
                    <a:lumOff val="5000"/>
                  </a:schemeClr>
                </a:solidFill>
              </a:rPr>
              <a:t>un champ qui permet de valider la concurrence (il va l’ajouter dans le where du update (where id=… and Timestamp=…).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CA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CA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C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[</a:t>
            </a:r>
            <a:r>
              <a:rPr lang="fr-CA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Required</a:t>
            </a:r>
            <a:r>
              <a:rPr lang="fr-C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] </a:t>
            </a:r>
            <a:r>
              <a:rPr lang="fr-CA" dirty="0">
                <a:solidFill>
                  <a:schemeClr val="tx1">
                    <a:lumMod val="95000"/>
                    <a:lumOff val="5000"/>
                  </a:schemeClr>
                </a:solidFill>
              </a:rPr>
              <a:t>Si c’est requis ou non. Contrôle le NOT NULL dans la BD, mais aussi si c’est requis dans le formulaire. 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CA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/>
            <a:endParaRPr lang="fr-CA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5FDC69D-E37B-4FB6-B98F-C4FFB2F2B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026" y="3696370"/>
            <a:ext cx="4277322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85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1FAC71-5FA3-457C-828E-B55144A67E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Clé primaire</a:t>
            </a:r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FEABEEF4-8CA6-43E1-BEB4-BA5D169000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1371600"/>
            <a:ext cx="8686800" cy="457200"/>
          </a:xfrm>
        </p:spPr>
        <p:txBody>
          <a:bodyPr/>
          <a:lstStyle/>
          <a:p>
            <a:r>
              <a:rPr lang="fr-CA" dirty="0"/>
              <a:t>Explicite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E80235F-0924-4DE1-8705-3F0C10626917}"/>
              </a:ext>
            </a:extLst>
          </p:cNvPr>
          <p:cNvSpPr txBox="1"/>
          <p:nvPr/>
        </p:nvSpPr>
        <p:spPr>
          <a:xfrm>
            <a:off x="96456" y="2316909"/>
            <a:ext cx="4252249" cy="2708434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Product</a:t>
            </a:r>
            <a:endParaRPr lang="fr-CA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fr-CA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[Key]</a:t>
            </a:r>
            <a:endParaRPr lang="fr-CA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ProductNo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}</a:t>
            </a:r>
            <a:endParaRPr lang="fr-CA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 {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}</a:t>
            </a:r>
            <a:endParaRPr lang="fr-CA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ShortDesc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}</a:t>
            </a:r>
            <a:endParaRPr lang="fr-CA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Price {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}</a:t>
            </a:r>
            <a:endParaRPr lang="fr-CA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fr-CA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fr-CA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3CD5F37-1A95-473E-A3A9-9CBBC38DCC6A}"/>
              </a:ext>
            </a:extLst>
          </p:cNvPr>
          <p:cNvSpPr txBox="1"/>
          <p:nvPr/>
        </p:nvSpPr>
        <p:spPr>
          <a:xfrm>
            <a:off x="4572000" y="2316909"/>
            <a:ext cx="4475544" cy="2708434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Product</a:t>
            </a:r>
            <a:endParaRPr lang="fr-CA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fr-CA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[Key]</a:t>
            </a:r>
            <a:endParaRPr lang="fr-CA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}</a:t>
            </a:r>
            <a:endParaRPr lang="fr-CA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 {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}</a:t>
            </a:r>
            <a:endParaRPr lang="fr-CA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ShortDesc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}</a:t>
            </a:r>
            <a:endParaRPr lang="fr-CA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Price {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}</a:t>
            </a:r>
            <a:endParaRPr lang="fr-CA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fr-CA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fr-CA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937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1FAC71-5FA3-457C-828E-B55144A67E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Clé primaire</a:t>
            </a:r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FEABEEF4-8CA6-43E1-BEB4-BA5D169000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1371600"/>
            <a:ext cx="8686800" cy="838200"/>
          </a:xfrm>
        </p:spPr>
        <p:txBody>
          <a:bodyPr>
            <a:normAutofit fontScale="92500" lnSpcReduction="10000"/>
          </a:bodyPr>
          <a:lstStyle/>
          <a:p>
            <a:r>
              <a:rPr lang="fr-CA" dirty="0"/>
              <a:t>Conventions: pas besoin d’annotation</a:t>
            </a:r>
          </a:p>
          <a:p>
            <a:r>
              <a:rPr lang="fr-CA" dirty="0"/>
              <a:t>Id ou </a:t>
            </a:r>
            <a:r>
              <a:rPr lang="fr-CA" dirty="0" err="1"/>
              <a:t>NOM_CLASSEId</a:t>
            </a:r>
            <a:endParaRPr lang="fr-CA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E80235F-0924-4DE1-8705-3F0C10626917}"/>
              </a:ext>
            </a:extLst>
          </p:cNvPr>
          <p:cNvSpPr txBox="1"/>
          <p:nvPr/>
        </p:nvSpPr>
        <p:spPr>
          <a:xfrm>
            <a:off x="96456" y="2316909"/>
            <a:ext cx="4252249" cy="2311017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Product</a:t>
            </a:r>
            <a:endParaRPr lang="fr-CA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fr-CA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}</a:t>
            </a:r>
            <a:endParaRPr lang="fr-CA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 {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}</a:t>
            </a:r>
            <a:endParaRPr lang="fr-CA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ShortDesc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}</a:t>
            </a:r>
            <a:endParaRPr lang="fr-CA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Price {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}</a:t>
            </a:r>
            <a:endParaRPr lang="fr-CA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fr-CA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fr-CA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3CD5F37-1A95-473E-A3A9-9CBBC38DCC6A}"/>
              </a:ext>
            </a:extLst>
          </p:cNvPr>
          <p:cNvSpPr txBox="1"/>
          <p:nvPr/>
        </p:nvSpPr>
        <p:spPr>
          <a:xfrm>
            <a:off x="4572000" y="2316909"/>
            <a:ext cx="4475544" cy="2311017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Product</a:t>
            </a:r>
            <a:endParaRPr lang="fr-CA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ProductId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}</a:t>
            </a:r>
            <a:endParaRPr lang="fr-CA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 {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}</a:t>
            </a:r>
            <a:endParaRPr lang="fr-CA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ShortDesc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}</a:t>
            </a:r>
            <a:endParaRPr lang="fr-CA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Price {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}</a:t>
            </a:r>
            <a:endParaRPr lang="fr-CA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fr-CA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fr-CA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834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5BF5B1F-A7DD-4ACA-8E03-82226AAD65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Les </a:t>
            </a:r>
            <a:r>
              <a:rPr lang="fr-CA" dirty="0" err="1"/>
              <a:t>DataAnnotations</a:t>
            </a:r>
            <a:endParaRPr lang="fr-CA" dirty="0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87BBB6F7-E6B1-41A1-AF51-947EC4A264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1371600"/>
            <a:ext cx="8534400" cy="4876800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C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[</a:t>
            </a:r>
            <a:r>
              <a:rPr lang="fr-CA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MinLength</a:t>
            </a:r>
            <a:r>
              <a:rPr lang="fr-C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] </a:t>
            </a:r>
            <a:r>
              <a:rPr lang="fr-CA" dirty="0">
                <a:solidFill>
                  <a:schemeClr val="tx1">
                    <a:lumMod val="95000"/>
                    <a:lumOff val="5000"/>
                  </a:schemeClr>
                </a:solidFill>
              </a:rPr>
              <a:t>Minimum de caractères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C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[</a:t>
            </a:r>
            <a:r>
              <a:rPr lang="fr-CA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MaxLength</a:t>
            </a:r>
            <a:r>
              <a:rPr lang="fr-C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] </a:t>
            </a:r>
            <a:r>
              <a:rPr lang="fr-CA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Maximum de caractères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C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[</a:t>
            </a:r>
            <a:r>
              <a:rPr lang="fr-CA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StringLength</a:t>
            </a:r>
            <a:r>
              <a:rPr lang="fr-C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(200,MinimumLength=3)]  </a:t>
            </a:r>
            <a:r>
              <a:rPr lang="fr-CA" dirty="0">
                <a:solidFill>
                  <a:schemeClr val="tx1">
                    <a:lumMod val="95000"/>
                    <a:lumOff val="5000"/>
                  </a:schemeClr>
                </a:solidFill>
              </a:rPr>
              <a:t>Même chose que pour </a:t>
            </a:r>
            <a:r>
              <a:rPr lang="fr-CA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MinLength</a:t>
            </a:r>
            <a:r>
              <a:rPr lang="fr-CA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et </a:t>
            </a:r>
            <a:r>
              <a:rPr lang="fr-CA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MaxLength</a:t>
            </a:r>
            <a:endParaRPr lang="fr-CA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CA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CA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CA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CA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tx1">
                    <a:lumMod val="95000"/>
                    <a:lumOff val="5000"/>
                  </a:schemeClr>
                </a:solidFill>
              </a:rPr>
              <a:t>On a aussi </a:t>
            </a:r>
            <a:r>
              <a:rPr lang="fr-CA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InverseProperty</a:t>
            </a:r>
            <a:r>
              <a:rPr lang="fr-CA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Table, </a:t>
            </a:r>
            <a:r>
              <a:rPr lang="fr-CA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Column</a:t>
            </a:r>
            <a:r>
              <a:rPr lang="fr-CA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fr-CA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ForeignKey</a:t>
            </a:r>
            <a:r>
              <a:rPr lang="fr-CA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fr-CA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DatabaseGenerated</a:t>
            </a:r>
            <a:r>
              <a:rPr lang="fr-CA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et </a:t>
            </a:r>
            <a:r>
              <a:rPr lang="fr-CA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ComplexType</a:t>
            </a:r>
            <a:r>
              <a:rPr lang="fr-CA" dirty="0">
                <a:solidFill>
                  <a:schemeClr val="tx1">
                    <a:lumMod val="95000"/>
                    <a:lumOff val="5000"/>
                  </a:schemeClr>
                </a:solidFill>
              </a:rPr>
              <a:t> qui ne sont pas des attributs de validation mais plutôt des attributs de configuration. On ne les verra pas tous puisqu’on va utiliser les conventions.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CA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/>
            <a:endParaRPr lang="fr-CA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2881990-B212-4177-AC0C-5CFFA290E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743" y="2896360"/>
            <a:ext cx="4612305" cy="75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22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ign">
            <a:extLst>
              <a:ext uri="{FF2B5EF4-FFF2-40B4-BE49-F238E27FC236}">
                <a16:creationId xmlns:a16="http://schemas.microsoft.com/office/drawing/2014/main" id="{5AF2EB08-842D-41BF-A31E-F8DDDFBC7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4" y="478632"/>
            <a:ext cx="7851531" cy="6379368"/>
          </a:xfrm>
          <a:prstGeom prst="rect">
            <a:avLst/>
          </a:prstGeom>
        </p:spPr>
      </p:pic>
      <p:sp>
        <p:nvSpPr>
          <p:cNvPr id="3" name="Subtitle 8">
            <a:extLst>
              <a:ext uri="{FF2B5EF4-FFF2-40B4-BE49-F238E27FC236}">
                <a16:creationId xmlns:a16="http://schemas.microsoft.com/office/drawing/2014/main" id="{76A17B81-1075-47E1-BCD8-37F35F8C15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75774" y="1219201"/>
            <a:ext cx="3276600" cy="2819400"/>
          </a:xfrm>
        </p:spPr>
        <p:txBody>
          <a:bodyPr>
            <a:normAutofit/>
          </a:bodyPr>
          <a:lstStyle/>
          <a:p>
            <a:pPr algn="ctr"/>
            <a:endParaRPr lang="en-US" sz="4000" b="1" dirty="0">
              <a:solidFill>
                <a:schemeClr val="accent2"/>
              </a:solidFill>
            </a:endParaRPr>
          </a:p>
          <a:p>
            <a:pPr algn="ctr"/>
            <a:r>
              <a:rPr lang="en-US" sz="4000" b="1" dirty="0">
                <a:solidFill>
                  <a:schemeClr val="accent2"/>
                </a:solidFill>
              </a:rPr>
              <a:t>Validations</a:t>
            </a:r>
          </a:p>
          <a:p>
            <a:pPr algn="ctr"/>
            <a:r>
              <a:rPr lang="en-US" sz="2800" b="1" dirty="0">
                <a:solidFill>
                  <a:schemeClr val="tx1"/>
                </a:solidFill>
              </a:rPr>
              <a:t>annotations</a:t>
            </a: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293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33881C-C7BC-492A-988F-48AB3FED42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Les </a:t>
            </a:r>
            <a:r>
              <a:rPr lang="fr-CA" dirty="0" err="1"/>
              <a:t>ErrorMessages</a:t>
            </a:r>
            <a:r>
              <a:rPr lang="fr-CA" dirty="0"/>
              <a:t> sont paramétrables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389C86-C8B6-441F-85FB-2D757B4D1A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 algn="l"/>
            <a:r>
              <a:rPr lang="fr-CA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Par exemple…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fr-CA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fr-CA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fr-CA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tx1">
                    <a:lumMod val="95000"/>
                    <a:lumOff val="5000"/>
                  </a:schemeClr>
                </a:solidFill>
              </a:rPr>
              <a:t>{0} : Nombre de pièces </a:t>
            </a:r>
            <a:r>
              <a:rPr lang="fr-CA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(le descriptif de la propriété)</a:t>
            </a:r>
            <a:endParaRPr lang="fr-CA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tx1">
                    <a:lumMod val="95000"/>
                    <a:lumOff val="5000"/>
                  </a:schemeClr>
                </a:solidFill>
              </a:rPr>
              <a:t>{1} : 1 </a:t>
            </a:r>
            <a:r>
              <a:rPr lang="fr-CA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(le première paramètre de l’attribut)</a:t>
            </a:r>
            <a:endParaRPr lang="fr-CA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tx1">
                    <a:lumMod val="95000"/>
                    <a:lumOff val="5000"/>
                  </a:schemeClr>
                </a:solidFill>
              </a:rPr>
              <a:t>{2} : 2147483647 </a:t>
            </a:r>
            <a:r>
              <a:rPr lang="fr-CA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(le deuxième paramètre de l’attribut)</a:t>
            </a:r>
          </a:p>
          <a:p>
            <a:pPr lvl="1" algn="l"/>
            <a:r>
              <a:rPr lang="fr-CA" dirty="0">
                <a:solidFill>
                  <a:schemeClr val="tx1">
                    <a:lumMod val="95000"/>
                    <a:lumOff val="5000"/>
                  </a:schemeClr>
                </a:solidFill>
              </a:rPr>
              <a:t>On pourrait donc mettre un message comme ceci :</a:t>
            </a:r>
          </a:p>
          <a:p>
            <a:endParaRPr lang="fr-CA" dirty="0"/>
          </a:p>
          <a:p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C65E7F0-BAD2-4D7F-AAAA-0A5C0504B5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5" t="33334" r="7046" b="16665"/>
          <a:stretch/>
        </p:blipFill>
        <p:spPr>
          <a:xfrm>
            <a:off x="317732" y="1905000"/>
            <a:ext cx="8435569" cy="30480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3BD64D4-31C9-42F6-90C3-E58E23AAC0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26" t="22222" r="6606"/>
          <a:stretch/>
        </p:blipFill>
        <p:spPr>
          <a:xfrm>
            <a:off x="317732" y="4267200"/>
            <a:ext cx="8584735" cy="533400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483435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F2A8F3-8F16-4434-BB26-B1B27DB845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Validation personnalisée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0EA2ADB-98F5-43A8-9142-38E13E2DBD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1" algn="l"/>
            <a:r>
              <a:rPr lang="fr-CA" dirty="0">
                <a:solidFill>
                  <a:schemeClr val="tx1"/>
                </a:solidFill>
              </a:rPr>
              <a:t>Nous avons vu les validations fournies par défaut. </a:t>
            </a:r>
          </a:p>
          <a:p>
            <a:pPr lvl="1" algn="l"/>
            <a:r>
              <a:rPr lang="fr-CA" dirty="0">
                <a:solidFill>
                  <a:schemeClr val="tx1"/>
                </a:solidFill>
              </a:rPr>
              <a:t>Cependant, certains modèles peuvent avoir des règles d’affaires. On peut en ramener certains sur le modèle en implantant </a:t>
            </a:r>
            <a:r>
              <a:rPr lang="fr-CA" b="0" i="0" dirty="0" err="1">
                <a:solidFill>
                  <a:schemeClr val="tx1"/>
                </a:solidFill>
                <a:effectLst/>
                <a:latin typeface="SFMono-Regular"/>
              </a:rPr>
              <a:t>IValidatableObject</a:t>
            </a:r>
            <a:endParaRPr lang="fr-CA" b="0" i="0" dirty="0">
              <a:solidFill>
                <a:schemeClr val="tx1"/>
              </a:solidFill>
              <a:effectLst/>
              <a:latin typeface="SFMono-Regular"/>
            </a:endParaRPr>
          </a:p>
          <a:p>
            <a:pPr lvl="1" algn="l"/>
            <a:r>
              <a:rPr lang="fr-CA" b="0" i="0" dirty="0">
                <a:solidFill>
                  <a:schemeClr val="tx1"/>
                </a:solidFill>
                <a:effectLst/>
                <a:latin typeface="SFMono-Regular"/>
              </a:rPr>
              <a:t>qui consiste à ajouter </a:t>
            </a:r>
            <a:r>
              <a:rPr lang="fr-CA" dirty="0">
                <a:solidFill>
                  <a:schemeClr val="tx1"/>
                </a:solidFill>
                <a:latin typeface="SFMono-Regular"/>
              </a:rPr>
              <a:t>une méthode comme ici…</a:t>
            </a:r>
          </a:p>
          <a:p>
            <a:pPr lvl="1" algn="l"/>
            <a:endParaRPr lang="fr-CA" b="0" i="0" dirty="0">
              <a:solidFill>
                <a:srgbClr val="0101FD"/>
              </a:solidFill>
              <a:effectLst/>
              <a:latin typeface="SFMono-Regular"/>
            </a:endParaRPr>
          </a:p>
          <a:p>
            <a:pPr lvl="1" algn="l"/>
            <a:endParaRPr lang="fr-CA" dirty="0">
              <a:solidFill>
                <a:srgbClr val="0101FD"/>
              </a:solidFill>
              <a:latin typeface="SFMono-Regular"/>
            </a:endParaRPr>
          </a:p>
          <a:p>
            <a:pPr lvl="1" algn="l"/>
            <a:endParaRPr lang="fr-CA" b="0" i="0" dirty="0">
              <a:solidFill>
                <a:srgbClr val="0101FD"/>
              </a:solidFill>
              <a:effectLst/>
              <a:latin typeface="SFMono-Regular"/>
            </a:endParaRPr>
          </a:p>
          <a:p>
            <a:pPr lvl="1" algn="l"/>
            <a:endParaRPr lang="fr-CA" dirty="0">
              <a:solidFill>
                <a:srgbClr val="0101FD"/>
              </a:solidFill>
              <a:latin typeface="SFMono-Regular"/>
            </a:endParaRPr>
          </a:p>
          <a:p>
            <a:endParaRPr lang="fr-CA" dirty="0">
              <a:solidFill>
                <a:srgbClr val="007D9A"/>
              </a:solidFill>
              <a:latin typeface="SFMono-Regular"/>
            </a:endParaRPr>
          </a:p>
          <a:p>
            <a:endParaRPr lang="fr-CA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890BB64-AE99-4D88-9E96-E39CBF343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14" b="1786"/>
          <a:stretch/>
        </p:blipFill>
        <p:spPr>
          <a:xfrm>
            <a:off x="803193" y="2895600"/>
            <a:ext cx="7613813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538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F2A8F3-8F16-4434-BB26-B1B27DB845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Validation personnalisée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0EA2ADB-98F5-43A8-9142-38E13E2DBD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1066800"/>
            <a:ext cx="6967850" cy="4572000"/>
          </a:xfrm>
        </p:spPr>
        <p:txBody>
          <a:bodyPr/>
          <a:lstStyle/>
          <a:p>
            <a:pPr algn="l"/>
            <a:r>
              <a:rPr lang="fr-CA" b="0" i="0" dirty="0">
                <a:solidFill>
                  <a:schemeClr val="tx1"/>
                </a:solidFill>
                <a:effectLst/>
                <a:latin typeface="SFMono-Regular"/>
              </a:rPr>
              <a:t>… ou en ajoutant nos propres annotations </a:t>
            </a:r>
            <a:endParaRPr lang="fr-CA" dirty="0">
              <a:solidFill>
                <a:schemeClr val="tx1"/>
              </a:solidFill>
              <a:latin typeface="SFMono-Regular"/>
            </a:endParaRPr>
          </a:p>
          <a:p>
            <a:pPr algn="l"/>
            <a:endParaRPr lang="fr-CA" b="0" i="0" dirty="0">
              <a:solidFill>
                <a:schemeClr val="tx1"/>
              </a:solidFill>
              <a:effectLst/>
              <a:latin typeface="SFMono-Regular"/>
            </a:endParaRPr>
          </a:p>
          <a:p>
            <a:pPr algn="l"/>
            <a:endParaRPr lang="fr-CA" dirty="0">
              <a:solidFill>
                <a:schemeClr val="tx1"/>
              </a:solidFill>
              <a:latin typeface="SFMono-Regular"/>
            </a:endParaRPr>
          </a:p>
          <a:p>
            <a:pPr algn="l"/>
            <a:endParaRPr lang="fr-CA" dirty="0">
              <a:solidFill>
                <a:schemeClr val="tx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E6644C8-D0B1-4E03-8461-CA23958F5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490" y="1447800"/>
            <a:ext cx="6411220" cy="4839375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134195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0E238C-4BE2-4407-8CAF-4B0097E084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Ajouter les validations et annotations...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0959C63-BDC4-4131-BAE7-D4EE6A2648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1371600"/>
            <a:ext cx="8458200" cy="4419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CA" dirty="0"/>
              <a:t>Les niveaux de validation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CA" dirty="0"/>
              <a:t>Les annotations et validations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CA" dirty="0"/>
              <a:t>Contrôler le HTML généré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913231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702301"/>
          </a:xfrm>
        </p:spPr>
        <p:txBody>
          <a:bodyPr anchor="b">
            <a:normAutofit/>
          </a:bodyPr>
          <a:lstStyle/>
          <a:p>
            <a:r>
              <a:rPr lang="en-US" sz="4400"/>
              <a:t>Validations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34545" y="1524000"/>
            <a:ext cx="6015134" cy="4511350"/>
          </a:xfrm>
          <a:prstGeom prst="rect">
            <a:avLst/>
          </a:prstGeom>
          <a:noFill/>
        </p:spPr>
      </p:pic>
      <p:sp>
        <p:nvSpPr>
          <p:cNvPr id="24" name="Subtitle 23"/>
          <p:cNvSpPr>
            <a:spLocks noGrp="1"/>
          </p:cNvSpPr>
          <p:nvPr>
            <p:ph sz="half" idx="2"/>
          </p:nvPr>
        </p:nvSpPr>
        <p:spPr>
          <a:xfrm>
            <a:off x="3962400" y="1205346"/>
            <a:ext cx="4404360" cy="4663750"/>
          </a:xfrm>
        </p:spPr>
        <p:txBody>
          <a:bodyPr>
            <a:normAutofit/>
          </a:bodyPr>
          <a:lstStyle/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000" dirty="0"/>
              <a:t>Si </a:t>
            </a:r>
            <a:r>
              <a:rPr lang="en-US" sz="2000" dirty="0" err="1"/>
              <a:t>l’utilisateur</a:t>
            </a:r>
            <a:r>
              <a:rPr lang="en-US" sz="2000" dirty="0"/>
              <a:t> </a:t>
            </a:r>
            <a:r>
              <a:rPr lang="en-US" sz="2000" dirty="0" err="1"/>
              <a:t>mettait</a:t>
            </a:r>
            <a:r>
              <a:rPr lang="en-US" sz="2000" dirty="0"/>
              <a:t> </a:t>
            </a:r>
            <a:r>
              <a:rPr lang="en-US" sz="2000" dirty="0" err="1"/>
              <a:t>toujours</a:t>
            </a:r>
            <a:r>
              <a:rPr lang="en-US" sz="2000" dirty="0"/>
              <a:t> les </a:t>
            </a:r>
            <a:r>
              <a:rPr lang="en-US" sz="2000" dirty="0" err="1"/>
              <a:t>bonnes</a:t>
            </a:r>
            <a:r>
              <a:rPr lang="en-US" sz="2000" dirty="0"/>
              <a:t> </a:t>
            </a:r>
            <a:r>
              <a:rPr lang="en-US" sz="2000" dirty="0" err="1"/>
              <a:t>données</a:t>
            </a:r>
            <a:r>
              <a:rPr lang="en-US" sz="2000" dirty="0"/>
              <a:t>, on </a:t>
            </a:r>
            <a:r>
              <a:rPr lang="en-US" sz="2000" dirty="0" err="1"/>
              <a:t>n’aurait</a:t>
            </a:r>
            <a:r>
              <a:rPr lang="en-US" sz="2000" dirty="0"/>
              <a:t> pas </a:t>
            </a:r>
            <a:r>
              <a:rPr lang="en-US" sz="2000" dirty="0" err="1"/>
              <a:t>besoin</a:t>
            </a:r>
            <a:r>
              <a:rPr lang="en-US" sz="2000" dirty="0"/>
              <a:t> de validation. Mais </a:t>
            </a:r>
            <a:r>
              <a:rPr lang="en-US" sz="2000" dirty="0" err="1"/>
              <a:t>ce</a:t>
            </a:r>
            <a:r>
              <a:rPr lang="en-US" sz="2000" dirty="0"/>
              <a:t> </a:t>
            </a:r>
            <a:r>
              <a:rPr lang="en-US" sz="2000" dirty="0" err="1"/>
              <a:t>n’est</a:t>
            </a:r>
            <a:r>
              <a:rPr lang="en-US" sz="2000" dirty="0"/>
              <a:t> pas le </a:t>
            </a:r>
            <a:r>
              <a:rPr lang="en-US" sz="2000" dirty="0" err="1"/>
              <a:t>cas</a:t>
            </a:r>
            <a:r>
              <a:rPr lang="en-US" sz="2000" dirty="0"/>
              <a:t>. 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 </a:t>
            </a:r>
            <a:r>
              <a:rPr lang="en-US" sz="20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troisième</a:t>
            </a:r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vulnérabilité</a:t>
            </a:r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selon</a:t>
            </a:r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OWASP </a:t>
            </a:r>
            <a:r>
              <a:rPr lang="en-US" sz="2000" dirty="0" err="1"/>
              <a:t>c’est</a:t>
            </a:r>
            <a:r>
              <a:rPr lang="en-US" sz="2000" dirty="0"/>
              <a:t> </a:t>
            </a:r>
            <a:r>
              <a:rPr lang="en-US" sz="2000" dirty="0" err="1"/>
              <a:t>l’injection</a:t>
            </a:r>
            <a:r>
              <a:rPr lang="en-US" sz="2000" dirty="0"/>
              <a:t>! 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000" dirty="0"/>
              <a:t>Il faut </a:t>
            </a:r>
            <a:r>
              <a:rPr lang="en-US" sz="2000" dirty="0" err="1"/>
              <a:t>donc</a:t>
            </a:r>
            <a:r>
              <a:rPr lang="en-US" sz="2000" dirty="0"/>
              <a:t> </a:t>
            </a:r>
            <a:r>
              <a:rPr lang="en-US" sz="2000" dirty="0" err="1"/>
              <a:t>valider</a:t>
            </a:r>
            <a:r>
              <a:rPr lang="en-US" sz="2000" dirty="0"/>
              <a:t> </a:t>
            </a:r>
            <a:r>
              <a:rPr lang="en-US" sz="2000" dirty="0" err="1"/>
              <a:t>toutes</a:t>
            </a:r>
            <a:r>
              <a:rPr lang="en-US" sz="2000" dirty="0"/>
              <a:t> </a:t>
            </a:r>
            <a:r>
              <a:rPr lang="en-US" sz="2000" dirty="0" err="1"/>
              <a:t>nos</a:t>
            </a:r>
            <a:r>
              <a:rPr lang="en-US" sz="2000" dirty="0"/>
              <a:t> </a:t>
            </a:r>
            <a:r>
              <a:rPr lang="en-US" sz="2000" dirty="0" err="1"/>
              <a:t>données</a:t>
            </a:r>
            <a:r>
              <a:rPr lang="en-US" sz="2000" dirty="0"/>
              <a:t>. 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fr-CA" sz="2000" dirty="0"/>
              <a:t>En MVC </a:t>
            </a:r>
            <a:r>
              <a:rPr lang="en-US" sz="2000" dirty="0"/>
              <a:t>3 </a:t>
            </a:r>
            <a:r>
              <a:rPr lang="en-US" sz="2000" dirty="0" err="1"/>
              <a:t>niveaux</a:t>
            </a:r>
            <a:r>
              <a:rPr lang="en-US" sz="2000" dirty="0"/>
              <a:t> de validations. 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57E502E-8595-BB1A-C5D7-2A48714A1B20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286604"/>
            <a:ext cx="573405" cy="49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38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2"/>
          <p:cNvSpPr>
            <a:spLocks noGrp="1"/>
          </p:cNvSpPr>
          <p:nvPr>
            <p:ph type="ctrTitle"/>
          </p:nvPr>
        </p:nvSpPr>
        <p:spPr>
          <a:xfrm>
            <a:off x="76200" y="609600"/>
            <a:ext cx="9067800" cy="533400"/>
          </a:xfrm>
        </p:spPr>
        <p:txBody>
          <a:bodyPr>
            <a:normAutofit/>
          </a:bodyPr>
          <a:lstStyle/>
          <a:p>
            <a:pPr algn="l"/>
            <a:r>
              <a:rPr lang="en-US" dirty="0" err="1"/>
              <a:t>Niveaux</a:t>
            </a:r>
            <a:r>
              <a:rPr lang="en-US" dirty="0"/>
              <a:t> de validations</a:t>
            </a:r>
          </a:p>
        </p:txBody>
      </p:sp>
      <p:pic>
        <p:nvPicPr>
          <p:cNvPr id="3" name="Graphique 2" descr="Base de données">
            <a:extLst>
              <a:ext uri="{FF2B5EF4-FFF2-40B4-BE49-F238E27FC236}">
                <a16:creationId xmlns:a16="http://schemas.microsoft.com/office/drawing/2014/main" id="{578BC84C-E0FD-4DF5-B435-46A02D911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1141" y="1484420"/>
            <a:ext cx="914400" cy="914400"/>
          </a:xfrm>
          <a:prstGeom prst="rect">
            <a:avLst/>
          </a:prstGeom>
        </p:spPr>
      </p:pic>
      <p:pic>
        <p:nvPicPr>
          <p:cNvPr id="6" name="Graphique 5" descr="Serveur">
            <a:extLst>
              <a:ext uri="{FF2B5EF4-FFF2-40B4-BE49-F238E27FC236}">
                <a16:creationId xmlns:a16="http://schemas.microsoft.com/office/drawing/2014/main" id="{36AE6B62-9153-4B4A-9D2F-B1D73D6A5B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76070" y="1484420"/>
            <a:ext cx="914400" cy="914400"/>
          </a:xfrm>
          <a:prstGeom prst="rect">
            <a:avLst/>
          </a:prstGeom>
        </p:spPr>
      </p:pic>
      <p:pic>
        <p:nvPicPr>
          <p:cNvPr id="8" name="Graphique 7" descr="Ethernet">
            <a:extLst>
              <a:ext uri="{FF2B5EF4-FFF2-40B4-BE49-F238E27FC236}">
                <a16:creationId xmlns:a16="http://schemas.microsoft.com/office/drawing/2014/main" id="{2C67A351-AF48-49AC-BFF7-A78FC04EFB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78535" y="1752140"/>
            <a:ext cx="914400" cy="914400"/>
          </a:xfrm>
          <a:prstGeom prst="rect">
            <a:avLst/>
          </a:prstGeom>
        </p:spPr>
      </p:pic>
      <p:pic>
        <p:nvPicPr>
          <p:cNvPr id="10" name="Graphique 9" descr="Internet">
            <a:extLst>
              <a:ext uri="{FF2B5EF4-FFF2-40B4-BE49-F238E27FC236}">
                <a16:creationId xmlns:a16="http://schemas.microsoft.com/office/drawing/2014/main" id="{0DDD47BF-0BD1-4D91-9E69-E52816687A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1000" y="1484420"/>
            <a:ext cx="914400" cy="914400"/>
          </a:xfrm>
          <a:prstGeom prst="rect">
            <a:avLst/>
          </a:prstGeom>
        </p:spPr>
      </p:pic>
      <p:pic>
        <p:nvPicPr>
          <p:cNvPr id="11" name="Graphique 10" descr="Ethernet">
            <a:extLst>
              <a:ext uri="{FF2B5EF4-FFF2-40B4-BE49-F238E27FC236}">
                <a16:creationId xmlns:a16="http://schemas.microsoft.com/office/drawing/2014/main" id="{FC59ABFD-18C7-49AC-A68F-5CE6ACE42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76648" y="1752433"/>
            <a:ext cx="914400" cy="914400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9F7AA94E-1976-4B79-9A03-C2E46849E965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295400" y="1941620"/>
            <a:ext cx="248067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3B41D0AA-0DA5-4A77-A3DA-A8226133FCC1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690470" y="1921830"/>
            <a:ext cx="2480671" cy="1979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B1277147-790D-4876-A983-871DFE565FD3}"/>
              </a:ext>
            </a:extLst>
          </p:cNvPr>
          <p:cNvSpPr txBox="1"/>
          <p:nvPr/>
        </p:nvSpPr>
        <p:spPr>
          <a:xfrm>
            <a:off x="113930" y="4459181"/>
            <a:ext cx="2705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>
                <a:hlinkClick r:id="rId10"/>
              </a:rPr>
              <a:t>Types d’entrée</a:t>
            </a:r>
            <a:endParaRPr lang="fr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>
                <a:hlinkClick r:id="rId11"/>
              </a:rPr>
              <a:t>jquery.validation</a:t>
            </a:r>
            <a:endParaRPr lang="fr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>
                <a:hlinkClick r:id="rId12"/>
              </a:rPr>
              <a:t>Remote Attribute</a:t>
            </a:r>
            <a:endParaRPr lang="fr-CA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E244832-82BB-4C95-8C69-6901FF173AD7}"/>
              </a:ext>
            </a:extLst>
          </p:cNvPr>
          <p:cNvSpPr txBox="1"/>
          <p:nvPr/>
        </p:nvSpPr>
        <p:spPr>
          <a:xfrm>
            <a:off x="3180692" y="4462141"/>
            <a:ext cx="27053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Validation de l’url (</a:t>
            </a:r>
            <a:r>
              <a:rPr lang="fr-CA" dirty="0" err="1"/>
              <a:t>routing</a:t>
            </a:r>
            <a:r>
              <a:rPr lang="fr-CA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b="1" dirty="0"/>
              <a:t>Model Binding</a:t>
            </a:r>
            <a:r>
              <a:rPr lang="fr-CA" dirty="0"/>
              <a:t> (validation du modèle)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ModelState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D92865B7-0141-4F4E-AFE0-E4AAD7D439B7}"/>
              </a:ext>
            </a:extLst>
          </p:cNvPr>
          <p:cNvSpPr txBox="1"/>
          <p:nvPr/>
        </p:nvSpPr>
        <p:spPr>
          <a:xfrm>
            <a:off x="6553200" y="4511403"/>
            <a:ext cx="27053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NOT NULL vs NULL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Grandeur du champ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Clefs étrangères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Clefs primaires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dirty="0"/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8361C8BD-2536-424A-B36B-036A09D5942B}"/>
              </a:ext>
            </a:extLst>
          </p:cNvPr>
          <p:cNvCxnSpPr>
            <a:cxnSpLocks/>
          </p:cNvCxnSpPr>
          <p:nvPr/>
        </p:nvCxnSpPr>
        <p:spPr>
          <a:xfrm>
            <a:off x="1106745" y="4225741"/>
            <a:ext cx="2073947" cy="295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F327CF62-DEE4-4262-84B5-756A73EBE21B}"/>
              </a:ext>
            </a:extLst>
          </p:cNvPr>
          <p:cNvSpPr txBox="1"/>
          <p:nvPr/>
        </p:nvSpPr>
        <p:spPr>
          <a:xfrm>
            <a:off x="0" y="3357491"/>
            <a:ext cx="24031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A" dirty="0"/>
              <a:t>validation avant l’envoi du formulaire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75A76C86-2EA6-43B3-82F4-08BC59A5977D}"/>
              </a:ext>
            </a:extLst>
          </p:cNvPr>
          <p:cNvSpPr txBox="1"/>
          <p:nvPr/>
        </p:nvSpPr>
        <p:spPr>
          <a:xfrm>
            <a:off x="2600874" y="3383168"/>
            <a:ext cx="41231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A" dirty="0"/>
              <a:t>Validation à la création de l’objet modèle avec le résultat dans le </a:t>
            </a:r>
            <a:r>
              <a:rPr lang="fr-CA" dirty="0">
                <a:hlinkClick r:id="rId13"/>
              </a:rPr>
              <a:t>ModelState</a:t>
            </a:r>
            <a:r>
              <a:rPr lang="fr-CA" dirty="0"/>
              <a:t>!</a:t>
            </a:r>
          </a:p>
        </p:txBody>
      </p: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53C90F34-71BF-4A2A-9A12-1A1BE32ADA6B}"/>
              </a:ext>
            </a:extLst>
          </p:cNvPr>
          <p:cNvCxnSpPr>
            <a:cxnSpLocks/>
          </p:cNvCxnSpPr>
          <p:nvPr/>
        </p:nvCxnSpPr>
        <p:spPr>
          <a:xfrm>
            <a:off x="5562600" y="4205600"/>
            <a:ext cx="2100237" cy="86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ZoneTexte 54">
            <a:extLst>
              <a:ext uri="{FF2B5EF4-FFF2-40B4-BE49-F238E27FC236}">
                <a16:creationId xmlns:a16="http://schemas.microsoft.com/office/drawing/2014/main" id="{F318AE18-5BE9-4916-A189-5F8FF88F93AF}"/>
              </a:ext>
            </a:extLst>
          </p:cNvPr>
          <p:cNvSpPr txBox="1"/>
          <p:nvPr/>
        </p:nvSpPr>
        <p:spPr>
          <a:xfrm>
            <a:off x="6467820" y="3354364"/>
            <a:ext cx="27053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A" dirty="0"/>
              <a:t>Contraintes BD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066B724-361F-41A4-B487-612C556A26FC}"/>
              </a:ext>
            </a:extLst>
          </p:cNvPr>
          <p:cNvSpPr/>
          <p:nvPr/>
        </p:nvSpPr>
        <p:spPr>
          <a:xfrm>
            <a:off x="2957625" y="2458268"/>
            <a:ext cx="3300455" cy="13849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 sz="3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 Web</a:t>
            </a:r>
            <a:r>
              <a:rPr lang="fr-F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sur le serveur</a:t>
            </a:r>
            <a:endParaRPr lang="fr-FR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fr-FR" sz="3200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cs typeface="Calibri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653C987-2198-490A-8C34-3F1AB0A88E1B}"/>
              </a:ext>
            </a:extLst>
          </p:cNvPr>
          <p:cNvSpPr/>
          <p:nvPr/>
        </p:nvSpPr>
        <p:spPr>
          <a:xfrm>
            <a:off x="-543482" y="2478941"/>
            <a:ext cx="330045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Navigateur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427B3C2-36AD-49E4-A88D-F1E87FC8C012}"/>
              </a:ext>
            </a:extLst>
          </p:cNvPr>
          <p:cNvSpPr/>
          <p:nvPr/>
        </p:nvSpPr>
        <p:spPr>
          <a:xfrm>
            <a:off x="5978113" y="2415915"/>
            <a:ext cx="330045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BD</a:t>
            </a:r>
          </a:p>
        </p:txBody>
      </p:sp>
    </p:spTree>
    <p:extLst>
      <p:ext uri="{BB962C8B-B14F-4D97-AF65-F5344CB8AC3E}">
        <p14:creationId xmlns:p14="http://schemas.microsoft.com/office/powerpoint/2010/main" val="1216745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2"/>
          <p:cNvSpPr>
            <a:spLocks noGrp="1"/>
          </p:cNvSpPr>
          <p:nvPr>
            <p:ph type="ctrTitle"/>
          </p:nvPr>
        </p:nvSpPr>
        <p:spPr>
          <a:xfrm>
            <a:off x="76200" y="609600"/>
            <a:ext cx="9067800" cy="533400"/>
          </a:xfrm>
        </p:spPr>
        <p:txBody>
          <a:bodyPr>
            <a:normAutofit/>
          </a:bodyPr>
          <a:lstStyle/>
          <a:p>
            <a:pPr algn="l"/>
            <a:r>
              <a:rPr lang="en-US" dirty="0" err="1"/>
              <a:t>Niveaux</a:t>
            </a:r>
            <a:r>
              <a:rPr lang="en-US" dirty="0"/>
              <a:t> de validations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1277147-790D-4876-A983-871DFE565FD3}"/>
              </a:ext>
            </a:extLst>
          </p:cNvPr>
          <p:cNvSpPr txBox="1"/>
          <p:nvPr/>
        </p:nvSpPr>
        <p:spPr>
          <a:xfrm>
            <a:off x="113930" y="4459181"/>
            <a:ext cx="270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Affichage des erreurs.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E244832-82BB-4C95-8C69-6901FF173AD7}"/>
              </a:ext>
            </a:extLst>
          </p:cNvPr>
          <p:cNvSpPr txBox="1"/>
          <p:nvPr/>
        </p:nvSpPr>
        <p:spPr>
          <a:xfrm>
            <a:off x="3180692" y="4462141"/>
            <a:ext cx="2705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Retour de la vue avec le dictionnaire d’erreurs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dirty="0"/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8361C8BD-2536-424A-B36B-036A09D5942B}"/>
              </a:ext>
            </a:extLst>
          </p:cNvPr>
          <p:cNvCxnSpPr>
            <a:cxnSpLocks/>
          </p:cNvCxnSpPr>
          <p:nvPr/>
        </p:nvCxnSpPr>
        <p:spPr>
          <a:xfrm flipH="1">
            <a:off x="1844258" y="4294386"/>
            <a:ext cx="111769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ZoneTexte 49">
            <a:extLst>
              <a:ext uri="{FF2B5EF4-FFF2-40B4-BE49-F238E27FC236}">
                <a16:creationId xmlns:a16="http://schemas.microsoft.com/office/drawing/2014/main" id="{75A76C86-2EA6-43B3-82F4-08BC59A5977D}"/>
              </a:ext>
            </a:extLst>
          </p:cNvPr>
          <p:cNvSpPr txBox="1"/>
          <p:nvPr/>
        </p:nvSpPr>
        <p:spPr>
          <a:xfrm>
            <a:off x="2197040" y="3488789"/>
            <a:ext cx="41231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A" dirty="0"/>
              <a:t>Si </a:t>
            </a:r>
            <a:r>
              <a:rPr lang="fr-CA" dirty="0" err="1"/>
              <a:t>ModelState.IsValid</a:t>
            </a:r>
            <a:r>
              <a:rPr lang="fr-CA" dirty="0"/>
              <a:t> n’est pas valide, on </a:t>
            </a:r>
            <a:r>
              <a:rPr lang="fr-CA" b="1" u="sng" dirty="0"/>
              <a:t>retourne</a:t>
            </a:r>
            <a:r>
              <a:rPr lang="fr-CA" dirty="0"/>
              <a:t> la vue avec les erreurs dans le </a:t>
            </a:r>
            <a:r>
              <a:rPr lang="fr-CA" dirty="0">
                <a:hlinkClick r:id="rId2"/>
              </a:rPr>
              <a:t>ModelState</a:t>
            </a:r>
            <a:r>
              <a:rPr lang="fr-CA" dirty="0"/>
              <a:t>!</a:t>
            </a:r>
          </a:p>
        </p:txBody>
      </p: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53C90F34-71BF-4A2A-9A12-1A1BE32ADA6B}"/>
              </a:ext>
            </a:extLst>
          </p:cNvPr>
          <p:cNvCxnSpPr>
            <a:cxnSpLocks/>
          </p:cNvCxnSpPr>
          <p:nvPr/>
        </p:nvCxnSpPr>
        <p:spPr>
          <a:xfrm flipH="1">
            <a:off x="5833213" y="4294386"/>
            <a:ext cx="117832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ZoneTexte 54">
            <a:extLst>
              <a:ext uri="{FF2B5EF4-FFF2-40B4-BE49-F238E27FC236}">
                <a16:creationId xmlns:a16="http://schemas.microsoft.com/office/drawing/2014/main" id="{F318AE18-5BE9-4916-A189-5F8FF88F93AF}"/>
              </a:ext>
            </a:extLst>
          </p:cNvPr>
          <p:cNvSpPr txBox="1"/>
          <p:nvPr/>
        </p:nvSpPr>
        <p:spPr>
          <a:xfrm>
            <a:off x="6422375" y="3582927"/>
            <a:ext cx="27053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A" dirty="0"/>
              <a:t>Exception par rapport aux contraintes BD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B18B17C-5B92-451C-80F3-0BB53FB86159}"/>
              </a:ext>
            </a:extLst>
          </p:cNvPr>
          <p:cNvSpPr txBox="1"/>
          <p:nvPr/>
        </p:nvSpPr>
        <p:spPr>
          <a:xfrm>
            <a:off x="6247454" y="4459181"/>
            <a:ext cx="4603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600" b="0" i="0" dirty="0" err="1">
                <a:solidFill>
                  <a:srgbClr val="333333"/>
                </a:solidFill>
                <a:effectLst/>
              </a:rPr>
              <a:t>DbUpdateException</a:t>
            </a:r>
            <a:endParaRPr lang="fr-CA" sz="1600" b="0" i="0" dirty="0">
              <a:solidFill>
                <a:srgbClr val="333333"/>
              </a:solidFill>
              <a:effectLst/>
            </a:endParaRPr>
          </a:p>
          <a:p>
            <a:r>
              <a:rPr lang="fr-CA" sz="1600" b="0" i="0" dirty="0" err="1">
                <a:solidFill>
                  <a:srgbClr val="171717"/>
                </a:solidFill>
                <a:effectLst/>
              </a:rPr>
              <a:t>DbUpdateConcurrencyException</a:t>
            </a:r>
            <a:r>
              <a:rPr lang="fr-CA" sz="1600" b="0" i="0" dirty="0">
                <a:solidFill>
                  <a:srgbClr val="171717"/>
                </a:solidFill>
                <a:effectLst/>
              </a:rPr>
              <a:t> </a:t>
            </a:r>
            <a:r>
              <a:rPr lang="fr-CA" sz="1600" b="0" i="0" dirty="0">
                <a:solidFill>
                  <a:srgbClr val="333333"/>
                </a:solidFill>
                <a:effectLst/>
              </a:rPr>
              <a:t> </a:t>
            </a:r>
            <a:endParaRPr lang="fr-CA" sz="1600" dirty="0"/>
          </a:p>
        </p:txBody>
      </p:sp>
      <p:pic>
        <p:nvPicPr>
          <p:cNvPr id="22" name="Graphique 21" descr="Base de données">
            <a:extLst>
              <a:ext uri="{FF2B5EF4-FFF2-40B4-BE49-F238E27FC236}">
                <a16:creationId xmlns:a16="http://schemas.microsoft.com/office/drawing/2014/main" id="{F45B75B8-A2B7-44A7-9177-D4832AB36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1141" y="1484420"/>
            <a:ext cx="914400" cy="914400"/>
          </a:xfrm>
          <a:prstGeom prst="rect">
            <a:avLst/>
          </a:prstGeom>
        </p:spPr>
      </p:pic>
      <p:pic>
        <p:nvPicPr>
          <p:cNvPr id="23" name="Graphique 22" descr="Serveur">
            <a:extLst>
              <a:ext uri="{FF2B5EF4-FFF2-40B4-BE49-F238E27FC236}">
                <a16:creationId xmlns:a16="http://schemas.microsoft.com/office/drawing/2014/main" id="{7373A245-5369-4035-9049-91C54D036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6070" y="1484420"/>
            <a:ext cx="914400" cy="914400"/>
          </a:xfrm>
          <a:prstGeom prst="rect">
            <a:avLst/>
          </a:prstGeom>
        </p:spPr>
      </p:pic>
      <p:pic>
        <p:nvPicPr>
          <p:cNvPr id="24" name="Graphique 23" descr="Ethernet">
            <a:extLst>
              <a:ext uri="{FF2B5EF4-FFF2-40B4-BE49-F238E27FC236}">
                <a16:creationId xmlns:a16="http://schemas.microsoft.com/office/drawing/2014/main" id="{46CCC0C0-4ED3-4FC2-954E-0FB4EF4721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50765" y="1773364"/>
            <a:ext cx="914400" cy="914400"/>
          </a:xfrm>
          <a:prstGeom prst="rect">
            <a:avLst/>
          </a:prstGeom>
        </p:spPr>
      </p:pic>
      <p:pic>
        <p:nvPicPr>
          <p:cNvPr id="25" name="Graphique 24" descr="Internet">
            <a:extLst>
              <a:ext uri="{FF2B5EF4-FFF2-40B4-BE49-F238E27FC236}">
                <a16:creationId xmlns:a16="http://schemas.microsoft.com/office/drawing/2014/main" id="{29564483-7D49-4897-B3BC-5E8628C33F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1000" y="1484420"/>
            <a:ext cx="914400" cy="914400"/>
          </a:xfrm>
          <a:prstGeom prst="rect">
            <a:avLst/>
          </a:prstGeom>
        </p:spPr>
      </p:pic>
      <p:pic>
        <p:nvPicPr>
          <p:cNvPr id="26" name="Graphique 25" descr="Ethernet">
            <a:extLst>
              <a:ext uri="{FF2B5EF4-FFF2-40B4-BE49-F238E27FC236}">
                <a16:creationId xmlns:a16="http://schemas.microsoft.com/office/drawing/2014/main" id="{47E673D1-A391-4A39-A40F-FBBC3A090A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96813" y="1753244"/>
            <a:ext cx="914400" cy="914400"/>
          </a:xfrm>
          <a:prstGeom prst="rect">
            <a:avLst/>
          </a:prstGeom>
        </p:spPr>
      </p:pic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172C748F-1004-4BE7-8718-65D8922C594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295400" y="1941620"/>
            <a:ext cx="248067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F1219203-5A78-4A19-B0D8-301229E73038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4690470" y="1921830"/>
            <a:ext cx="2480671" cy="1979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939270D-0B3F-464E-B821-42C8D4F2669B}"/>
              </a:ext>
            </a:extLst>
          </p:cNvPr>
          <p:cNvSpPr/>
          <p:nvPr/>
        </p:nvSpPr>
        <p:spPr>
          <a:xfrm>
            <a:off x="-507125" y="2523900"/>
            <a:ext cx="330045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Navigateur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B9AC240-7F38-4837-A782-65CD19390007}"/>
              </a:ext>
            </a:extLst>
          </p:cNvPr>
          <p:cNvSpPr/>
          <p:nvPr/>
        </p:nvSpPr>
        <p:spPr>
          <a:xfrm>
            <a:off x="5930805" y="2551503"/>
            <a:ext cx="330045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B4845E-9414-41A2-8656-BF863648C12D}"/>
              </a:ext>
            </a:extLst>
          </p:cNvPr>
          <p:cNvSpPr/>
          <p:nvPr/>
        </p:nvSpPr>
        <p:spPr>
          <a:xfrm>
            <a:off x="2819280" y="2584547"/>
            <a:ext cx="3230668" cy="13849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 sz="3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 Web</a:t>
            </a:r>
            <a:r>
              <a:rPr lang="fr-F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sur le serveur</a:t>
            </a:r>
            <a:endParaRPr lang="fr-FR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fr-FR" sz="3200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684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BF19BA-CB3C-4CE8-851C-D35FCEBDDC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Les trois sont importants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8F52FF2D-CD4E-A78F-FF8D-4D8D534399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0278029"/>
              </p:ext>
            </p:extLst>
          </p:nvPr>
        </p:nvGraphicFramePr>
        <p:xfrm>
          <a:off x="228600" y="990600"/>
          <a:ext cx="8763000" cy="5854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480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AF28F9-4180-1F4A-812C-796382D9B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anchor="b">
            <a:normAutofit/>
          </a:bodyPr>
          <a:lstStyle/>
          <a:p>
            <a:r>
              <a:rPr lang="fr-CA" dirty="0"/>
              <a:t>Les validations dans le navigateur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42D5E61-4353-B55D-4870-958B3E1E685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tretch/>
        </p:blipFill>
        <p:spPr>
          <a:xfrm>
            <a:off x="12" y="102961"/>
            <a:ext cx="9143989" cy="4709154"/>
          </a:xfr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50318BC-D9F6-9598-48AB-22270FF6B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68111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68484949-17F6-47A4-9383-DE93719E2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082" y="1175326"/>
            <a:ext cx="5896798" cy="6382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977C754-B371-463E-AD7D-796550511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1257" y="3759008"/>
            <a:ext cx="5906324" cy="5239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36C7FD9-E439-4575-8044-78EAB5AB8134}"/>
              </a:ext>
            </a:extLst>
          </p:cNvPr>
          <p:cNvSpPr txBox="1"/>
          <p:nvPr/>
        </p:nvSpPr>
        <p:spPr>
          <a:xfrm>
            <a:off x="394219" y="1361505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solidFill>
                  <a:schemeClr val="accent1"/>
                </a:solidFill>
              </a:rPr>
              <a:t>Navigateur</a:t>
            </a:r>
            <a:r>
              <a:rPr lang="fr-CA" b="1" dirty="0"/>
              <a:t> :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D9038A3-2F68-4249-B21E-5D2210BC34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93" r="31470"/>
          <a:stretch/>
        </p:blipFill>
        <p:spPr>
          <a:xfrm>
            <a:off x="152400" y="2071959"/>
            <a:ext cx="4343401" cy="10478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D1157E8D-FC0F-451E-98E0-8557F7A0A429}"/>
              </a:ext>
            </a:extLst>
          </p:cNvPr>
          <p:cNvCxnSpPr>
            <a:cxnSpLocks/>
          </p:cNvCxnSpPr>
          <p:nvPr/>
        </p:nvCxnSpPr>
        <p:spPr>
          <a:xfrm flipV="1">
            <a:off x="2743200" y="1598048"/>
            <a:ext cx="533400" cy="9978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13E49BBD-786D-45A9-87BB-E173C7026DF8}"/>
              </a:ext>
            </a:extLst>
          </p:cNvPr>
          <p:cNvCxnSpPr>
            <a:cxnSpLocks/>
          </p:cNvCxnSpPr>
          <p:nvPr/>
        </p:nvCxnSpPr>
        <p:spPr>
          <a:xfrm>
            <a:off x="2547632" y="2939035"/>
            <a:ext cx="551687" cy="8669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1CA04A7A-CFD0-442C-B92B-C82A4B6B1A6F}"/>
              </a:ext>
            </a:extLst>
          </p:cNvPr>
          <p:cNvSpPr txBox="1"/>
          <p:nvPr/>
        </p:nvSpPr>
        <p:spPr>
          <a:xfrm>
            <a:off x="1219200" y="5034830"/>
            <a:ext cx="5426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L’affichage des validations se fait d’ailleurs automatiquement… Il affiche le résultat des validations </a:t>
            </a:r>
            <a:r>
              <a:rPr lang="fr-CA" dirty="0">
                <a:solidFill>
                  <a:schemeClr val="accent2"/>
                </a:solidFill>
              </a:rPr>
              <a:t>javascript</a:t>
            </a:r>
            <a:r>
              <a:rPr lang="fr-CA" dirty="0"/>
              <a:t> et le contenu du </a:t>
            </a:r>
            <a:r>
              <a:rPr lang="fr-CA" dirty="0">
                <a:solidFill>
                  <a:schemeClr val="accent2"/>
                </a:solidFill>
              </a:rPr>
              <a:t>ModelState</a:t>
            </a:r>
            <a:r>
              <a:rPr lang="fr-CA" dirty="0"/>
              <a:t>. 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8949D22-46FE-4BD1-9897-47465EC041D3}"/>
              </a:ext>
            </a:extLst>
          </p:cNvPr>
          <p:cNvSpPr txBox="1"/>
          <p:nvPr/>
        </p:nvSpPr>
        <p:spPr>
          <a:xfrm>
            <a:off x="4572000" y="2313838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Les différents composants MVC génèrent du HTML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5EF6085-1CF2-4FCA-B33C-4A87B338D7C3}"/>
              </a:ext>
            </a:extLst>
          </p:cNvPr>
          <p:cNvSpPr txBox="1"/>
          <p:nvPr/>
        </p:nvSpPr>
        <p:spPr>
          <a:xfrm>
            <a:off x="3023882" y="4328054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Il génère aussi le html de </a:t>
            </a:r>
            <a:r>
              <a:rPr lang="fr-CA" dirty="0" err="1">
                <a:solidFill>
                  <a:schemeClr val="accent2"/>
                </a:solidFill>
              </a:rPr>
              <a:t>jquery</a:t>
            </a:r>
            <a:r>
              <a:rPr lang="fr-CA" dirty="0">
                <a:solidFill>
                  <a:schemeClr val="accent2"/>
                </a:solidFill>
              </a:rPr>
              <a:t>-validation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8D5625D-50DF-98BB-DC2E-81603A8AC2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Processus de validation</a:t>
            </a:r>
          </a:p>
        </p:txBody>
      </p:sp>
    </p:spTree>
    <p:extLst>
      <p:ext uri="{BB962C8B-B14F-4D97-AF65-F5344CB8AC3E}">
        <p14:creationId xmlns:p14="http://schemas.microsoft.com/office/powerpoint/2010/main" val="267565866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3W6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ème3W6" id="{664E3F80-2C58-42AF-9EAF-30A4006793DA}" vid="{1323F2BF-F0DD-46C2-9739-E56C62E643E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Thème3W6</Template>
  <TotalTime>8384</TotalTime>
  <Words>1004</Words>
  <Application>Microsoft Office PowerPoint</Application>
  <PresentationFormat>Affichage à l'écran (4:3)</PresentationFormat>
  <Paragraphs>154</Paragraphs>
  <Slides>22</Slides>
  <Notes>5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3" baseType="lpstr">
      <vt:lpstr>Thème3W6</vt:lpstr>
      <vt:lpstr>Programmation Web Transactionnelle</vt:lpstr>
      <vt:lpstr>Présentation PowerPoint</vt:lpstr>
      <vt:lpstr>Ajouter les validations et annotations...</vt:lpstr>
      <vt:lpstr>Validations</vt:lpstr>
      <vt:lpstr>Niveaux de validations</vt:lpstr>
      <vt:lpstr>Niveaux de validations</vt:lpstr>
      <vt:lpstr>Les trois sont importants</vt:lpstr>
      <vt:lpstr>Les validations dans le navigateur</vt:lpstr>
      <vt:lpstr>Processus de validation</vt:lpstr>
      <vt:lpstr>Jquery-validation</vt:lpstr>
      <vt:lpstr>Application Web</vt:lpstr>
      <vt:lpstr>Application Web / Navigateur Web </vt:lpstr>
      <vt:lpstr>Les annotations et validateurs</vt:lpstr>
      <vt:lpstr>Mais d’où viennent ces validations? </vt:lpstr>
      <vt:lpstr>Les annotations ont une triple fonction</vt:lpstr>
      <vt:lpstr>Les annotations</vt:lpstr>
      <vt:lpstr>Clé primaire</vt:lpstr>
      <vt:lpstr>Clé primaire</vt:lpstr>
      <vt:lpstr>Les DataAnnotations</vt:lpstr>
      <vt:lpstr>Les ErrorMessages sont paramétrables</vt:lpstr>
      <vt:lpstr>Validation personnalisée</vt:lpstr>
      <vt:lpstr>Validation personnalisée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PresenterMedia.com</dc:creator>
  <cp:lastModifiedBy>Turgeon Valérie</cp:lastModifiedBy>
  <cp:revision>115</cp:revision>
  <dcterms:created xsi:type="dcterms:W3CDTF">2012-04-23T14:57:20Z</dcterms:created>
  <dcterms:modified xsi:type="dcterms:W3CDTF">2023-09-12T20:07:01Z</dcterms:modified>
</cp:coreProperties>
</file>